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26"/>
  </p:notesMasterIdLst>
  <p:sldIdLst>
    <p:sldId id="626" r:id="rId5"/>
    <p:sldId id="642" r:id="rId6"/>
    <p:sldId id="597" r:id="rId7"/>
    <p:sldId id="643" r:id="rId8"/>
    <p:sldId id="644" r:id="rId9"/>
    <p:sldId id="638" r:id="rId10"/>
    <p:sldId id="641" r:id="rId11"/>
    <p:sldId id="612" r:id="rId12"/>
    <p:sldId id="609" r:id="rId13"/>
    <p:sldId id="639" r:id="rId14"/>
    <p:sldId id="640" r:id="rId15"/>
    <p:sldId id="630" r:id="rId16"/>
    <p:sldId id="620" r:id="rId17"/>
    <p:sldId id="619" r:id="rId18"/>
    <p:sldId id="631" r:id="rId19"/>
    <p:sldId id="624" r:id="rId20"/>
    <p:sldId id="622" r:id="rId21"/>
    <p:sldId id="623" r:id="rId22"/>
    <p:sldId id="632" r:id="rId23"/>
    <p:sldId id="633" r:id="rId24"/>
    <p:sldId id="63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F964EE40-5864-4037-AE3E-CDB6EDC9F466}">
          <p14:sldIdLst>
            <p14:sldId id="626"/>
          </p14:sldIdLst>
        </p14:section>
        <p14:section name="OPTIONS for intro slide" id="{F2006058-8898-4ADB-A029-301140BCADF9}">
          <p14:sldIdLst>
            <p14:sldId id="642"/>
            <p14:sldId id="597"/>
            <p14:sldId id="643"/>
            <p14:sldId id="644"/>
          </p14:sldIdLst>
        </p14:section>
        <p14:section name="What is CCC?" id="{22277D64-9C10-4A69-BC6C-179F16BC791C}">
          <p14:sldIdLst>
            <p14:sldId id="638"/>
            <p14:sldId id="641"/>
            <p14:sldId id="612"/>
            <p14:sldId id="609"/>
            <p14:sldId id="639"/>
            <p14:sldId id="640"/>
            <p14:sldId id="630"/>
            <p14:sldId id="620"/>
            <p14:sldId id="619"/>
            <p14:sldId id="631"/>
            <p14:sldId id="624"/>
            <p14:sldId id="622"/>
            <p14:sldId id="623"/>
            <p14:sldId id="632"/>
            <p14:sldId id="633"/>
            <p14:sldId id="63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D49"/>
    <a:srgbClr val="E7ECF1"/>
    <a:srgbClr val="5C8064"/>
    <a:srgbClr val="E7EB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298BE0-3F85-BD80-B9EA-BCB77495F157}" v="40" dt="2025-03-20T11:02:49.812"/>
    <p1510:client id="{AB5F3820-5044-D6B6-3C5B-1999C36586B1}" v="1" dt="2025-03-20T10:46:33.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18/5/colors/Iconchunking_neutralicon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C27D3-2929-478E-B56A-9C2E72672957}" type="doc">
      <dgm:prSet loTypeId="urn:microsoft.com/office/officeart/2018/5/layout/IconLeafLabelList" loCatId="icon" qsTypeId="urn:microsoft.com/office/officeart/2005/8/quickstyle/simple1" qsCatId="simple" csTypeId="urn:microsoft.com/office/officeart/2018/5/colors/Iconchunking_neutralicon_accent2_2" csCatId="accent2" phldr="1"/>
      <dgm:spPr/>
      <dgm:t>
        <a:bodyPr/>
        <a:lstStyle/>
        <a:p>
          <a:endParaRPr lang="en-US"/>
        </a:p>
      </dgm:t>
    </dgm:pt>
    <dgm:pt modelId="{58E3E8D2-EC6B-4987-90E2-BD2B437B4C5C}">
      <dgm:prSet/>
      <dgm:spPr/>
      <dgm:t>
        <a:bodyPr/>
        <a:lstStyle/>
        <a:p>
          <a:pPr>
            <a:defRPr cap="all"/>
          </a:pPr>
          <a:r>
            <a:rPr lang="en-US" b="1"/>
            <a:t>Lack of Communication</a:t>
          </a:r>
          <a:endParaRPr lang="en-US"/>
        </a:p>
      </dgm:t>
    </dgm:pt>
    <dgm:pt modelId="{49D1F29B-60FE-4D8E-A693-9430A3F85242}" type="parTrans" cxnId="{5FF09176-5BCF-4E7F-8571-61D19DBED19F}">
      <dgm:prSet/>
      <dgm:spPr/>
      <dgm:t>
        <a:bodyPr/>
        <a:lstStyle/>
        <a:p>
          <a:endParaRPr lang="en-US"/>
        </a:p>
      </dgm:t>
    </dgm:pt>
    <dgm:pt modelId="{DFCDDC8C-43A7-4C66-9DC8-A6A172180826}" type="sibTrans" cxnId="{5FF09176-5BCF-4E7F-8571-61D19DBED19F}">
      <dgm:prSet/>
      <dgm:spPr/>
      <dgm:t>
        <a:bodyPr/>
        <a:lstStyle/>
        <a:p>
          <a:endParaRPr lang="en-US"/>
        </a:p>
      </dgm:t>
    </dgm:pt>
    <dgm:pt modelId="{6077E65E-57B5-446F-9667-1D1BC8EBC8DE}">
      <dgm:prSet/>
      <dgm:spPr/>
      <dgm:t>
        <a:bodyPr/>
        <a:lstStyle/>
        <a:p>
          <a:pPr>
            <a:defRPr cap="all"/>
          </a:pPr>
          <a:r>
            <a:rPr lang="en-US" b="1"/>
            <a:t>Business Challenges</a:t>
          </a:r>
          <a:endParaRPr lang="en-US"/>
        </a:p>
      </dgm:t>
    </dgm:pt>
    <dgm:pt modelId="{36EE8E6C-D03B-441E-ACC2-2009E7A9CF13}" type="parTrans" cxnId="{AC358871-8BF8-4ED4-B7AB-73561B2624A4}">
      <dgm:prSet/>
      <dgm:spPr/>
      <dgm:t>
        <a:bodyPr/>
        <a:lstStyle/>
        <a:p>
          <a:endParaRPr lang="en-US"/>
        </a:p>
      </dgm:t>
    </dgm:pt>
    <dgm:pt modelId="{35461E5E-ABE9-4E9F-A295-FA1778983AFA}" type="sibTrans" cxnId="{AC358871-8BF8-4ED4-B7AB-73561B2624A4}">
      <dgm:prSet/>
      <dgm:spPr/>
      <dgm:t>
        <a:bodyPr/>
        <a:lstStyle/>
        <a:p>
          <a:endParaRPr lang="en-US"/>
        </a:p>
      </dgm:t>
    </dgm:pt>
    <dgm:pt modelId="{BDFD90C2-FA8E-428C-B630-48843253D85E}">
      <dgm:prSet/>
      <dgm:spPr/>
      <dgm:t>
        <a:bodyPr/>
        <a:lstStyle/>
        <a:p>
          <a:pPr>
            <a:defRPr cap="all"/>
          </a:pPr>
          <a:r>
            <a:rPr lang="en-US" b="1"/>
            <a:t>Limited Involvement</a:t>
          </a:r>
          <a:endParaRPr lang="en-US"/>
        </a:p>
      </dgm:t>
    </dgm:pt>
    <dgm:pt modelId="{49CF0D7D-6AAE-4774-989F-307B734BCCD6}" type="parTrans" cxnId="{1D5F6BA6-921F-4550-8AFF-9A25E9BD7E45}">
      <dgm:prSet/>
      <dgm:spPr/>
      <dgm:t>
        <a:bodyPr/>
        <a:lstStyle/>
        <a:p>
          <a:endParaRPr lang="en-US"/>
        </a:p>
      </dgm:t>
    </dgm:pt>
    <dgm:pt modelId="{60F34A28-DD26-4874-8289-A64275E375A4}" type="sibTrans" cxnId="{1D5F6BA6-921F-4550-8AFF-9A25E9BD7E45}">
      <dgm:prSet/>
      <dgm:spPr/>
      <dgm:t>
        <a:bodyPr/>
        <a:lstStyle/>
        <a:p>
          <a:endParaRPr lang="en-US"/>
        </a:p>
      </dgm:t>
    </dgm:pt>
    <dgm:pt modelId="{6EABA35B-B3D4-49AB-84E7-15DC1C5CA735}">
      <dgm:prSet/>
      <dgm:spPr/>
      <dgm:t>
        <a:bodyPr/>
        <a:lstStyle/>
        <a:p>
          <a:pPr>
            <a:defRPr cap="all"/>
          </a:pPr>
          <a:r>
            <a:rPr lang="en-US" b="1"/>
            <a:t>Strategic Planning</a:t>
          </a:r>
          <a:endParaRPr lang="en-US"/>
        </a:p>
      </dgm:t>
    </dgm:pt>
    <dgm:pt modelId="{D3ABBFDB-1EEF-48A7-A96D-1BB75F3C2ADE}" type="parTrans" cxnId="{FCA9CBC8-C6BD-4E3C-A4DD-FA5C912032D6}">
      <dgm:prSet/>
      <dgm:spPr/>
      <dgm:t>
        <a:bodyPr/>
        <a:lstStyle/>
        <a:p>
          <a:endParaRPr lang="en-US"/>
        </a:p>
      </dgm:t>
    </dgm:pt>
    <dgm:pt modelId="{D2CD6F47-A211-4443-A142-AEA75347C694}" type="sibTrans" cxnId="{FCA9CBC8-C6BD-4E3C-A4DD-FA5C912032D6}">
      <dgm:prSet/>
      <dgm:spPr/>
      <dgm:t>
        <a:bodyPr/>
        <a:lstStyle/>
        <a:p>
          <a:endParaRPr lang="en-US"/>
        </a:p>
      </dgm:t>
    </dgm:pt>
    <dgm:pt modelId="{8F6577B7-C0EF-4B7A-B60A-BD4D69994F04}">
      <dgm:prSet/>
      <dgm:spPr/>
      <dgm:t>
        <a:bodyPr/>
        <a:lstStyle/>
        <a:p>
          <a:pPr>
            <a:defRPr cap="all"/>
          </a:pPr>
          <a:r>
            <a:rPr lang="en-US" b="1"/>
            <a:t>Government Support</a:t>
          </a:r>
          <a:endParaRPr lang="en-US"/>
        </a:p>
      </dgm:t>
    </dgm:pt>
    <dgm:pt modelId="{B81C35F1-6442-4DA2-81A0-5A8BABF9D5A3}" type="parTrans" cxnId="{924E591E-8EC6-4CE2-89E6-8C5BA8C96DC9}">
      <dgm:prSet/>
      <dgm:spPr/>
      <dgm:t>
        <a:bodyPr/>
        <a:lstStyle/>
        <a:p>
          <a:endParaRPr lang="en-US"/>
        </a:p>
      </dgm:t>
    </dgm:pt>
    <dgm:pt modelId="{0C1205C8-4DC1-4F68-B59B-DE4661B404ED}" type="sibTrans" cxnId="{924E591E-8EC6-4CE2-89E6-8C5BA8C96DC9}">
      <dgm:prSet/>
      <dgm:spPr/>
      <dgm:t>
        <a:bodyPr/>
        <a:lstStyle/>
        <a:p>
          <a:endParaRPr lang="en-US"/>
        </a:p>
      </dgm:t>
    </dgm:pt>
    <dgm:pt modelId="{6A8585BD-B00F-4A4B-B5FC-4E70E4023F44}" type="pres">
      <dgm:prSet presAssocID="{B30C27D3-2929-478E-B56A-9C2E72672957}" presName="root" presStyleCnt="0">
        <dgm:presLayoutVars>
          <dgm:dir/>
          <dgm:resizeHandles val="exact"/>
        </dgm:presLayoutVars>
      </dgm:prSet>
      <dgm:spPr/>
    </dgm:pt>
    <dgm:pt modelId="{D22F6AE2-1737-4AE7-936D-397A071063E9}" type="pres">
      <dgm:prSet presAssocID="{58E3E8D2-EC6B-4987-90E2-BD2B437B4C5C}" presName="compNode" presStyleCnt="0"/>
      <dgm:spPr/>
    </dgm:pt>
    <dgm:pt modelId="{18CEC137-EE1C-47A7-BA42-D4C1CFF7989B}" type="pres">
      <dgm:prSet presAssocID="{58E3E8D2-EC6B-4987-90E2-BD2B437B4C5C}" presName="iconBgRect" presStyleLbl="bgShp" presStyleIdx="0" presStyleCnt="5"/>
      <dgm:spPr>
        <a:prstGeom prst="round2DiagRect">
          <a:avLst>
            <a:gd name="adj1" fmla="val 29727"/>
            <a:gd name="adj2" fmla="val 0"/>
          </a:avLst>
        </a:prstGeom>
      </dgm:spPr>
    </dgm:pt>
    <dgm:pt modelId="{4F7DAE04-DAF7-4B48-9D63-185F38FFA6FF}" type="pres">
      <dgm:prSet presAssocID="{58E3E8D2-EC6B-4987-90E2-BD2B437B4C5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6B486566-7328-47EC-8E87-D2D8704469B1}" type="pres">
      <dgm:prSet presAssocID="{58E3E8D2-EC6B-4987-90E2-BD2B437B4C5C}" presName="spaceRect" presStyleCnt="0"/>
      <dgm:spPr/>
    </dgm:pt>
    <dgm:pt modelId="{56F3CFBC-F09D-49BC-A545-9E38F9F9DE1E}" type="pres">
      <dgm:prSet presAssocID="{58E3E8D2-EC6B-4987-90E2-BD2B437B4C5C}" presName="textRect" presStyleLbl="revTx" presStyleIdx="0" presStyleCnt="5">
        <dgm:presLayoutVars>
          <dgm:chMax val="1"/>
          <dgm:chPref val="1"/>
        </dgm:presLayoutVars>
      </dgm:prSet>
      <dgm:spPr/>
    </dgm:pt>
    <dgm:pt modelId="{85345CA8-EA5D-4CEC-995E-CCEFA828F432}" type="pres">
      <dgm:prSet presAssocID="{DFCDDC8C-43A7-4C66-9DC8-A6A172180826}" presName="sibTrans" presStyleCnt="0"/>
      <dgm:spPr/>
    </dgm:pt>
    <dgm:pt modelId="{3318FB04-77AE-4324-B475-D15EE71616DC}" type="pres">
      <dgm:prSet presAssocID="{6077E65E-57B5-446F-9667-1D1BC8EBC8DE}" presName="compNode" presStyleCnt="0"/>
      <dgm:spPr/>
    </dgm:pt>
    <dgm:pt modelId="{1137D0CF-B07C-4CC6-8132-AF50E8F2BD69}" type="pres">
      <dgm:prSet presAssocID="{6077E65E-57B5-446F-9667-1D1BC8EBC8DE}" presName="iconBgRect" presStyleLbl="bgShp" presStyleIdx="1" presStyleCnt="5"/>
      <dgm:spPr>
        <a:prstGeom prst="round2DiagRect">
          <a:avLst>
            <a:gd name="adj1" fmla="val 29727"/>
            <a:gd name="adj2" fmla="val 0"/>
          </a:avLst>
        </a:prstGeom>
      </dgm:spPr>
    </dgm:pt>
    <dgm:pt modelId="{446D622E-D054-4B61-B12D-64ADAB2D5135}" type="pres">
      <dgm:prSet presAssocID="{6077E65E-57B5-446F-9667-1D1BC8EBC8D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wnward trend"/>
        </a:ext>
      </dgm:extLst>
    </dgm:pt>
    <dgm:pt modelId="{E1CCE3D4-8DE6-4D0A-82CB-8721096E1821}" type="pres">
      <dgm:prSet presAssocID="{6077E65E-57B5-446F-9667-1D1BC8EBC8DE}" presName="spaceRect" presStyleCnt="0"/>
      <dgm:spPr/>
    </dgm:pt>
    <dgm:pt modelId="{2ED029EE-4E8B-4B14-B3DA-3CBA3567FCC1}" type="pres">
      <dgm:prSet presAssocID="{6077E65E-57B5-446F-9667-1D1BC8EBC8DE}" presName="textRect" presStyleLbl="revTx" presStyleIdx="1" presStyleCnt="5">
        <dgm:presLayoutVars>
          <dgm:chMax val="1"/>
          <dgm:chPref val="1"/>
        </dgm:presLayoutVars>
      </dgm:prSet>
      <dgm:spPr/>
    </dgm:pt>
    <dgm:pt modelId="{B7456E48-7F14-46FA-A8C3-D44D6E605BF7}" type="pres">
      <dgm:prSet presAssocID="{35461E5E-ABE9-4E9F-A295-FA1778983AFA}" presName="sibTrans" presStyleCnt="0"/>
      <dgm:spPr/>
    </dgm:pt>
    <dgm:pt modelId="{2D174670-6EA7-4BC3-821F-43D4E9805172}" type="pres">
      <dgm:prSet presAssocID="{BDFD90C2-FA8E-428C-B630-48843253D85E}" presName="compNode" presStyleCnt="0"/>
      <dgm:spPr/>
    </dgm:pt>
    <dgm:pt modelId="{CC07CC12-96E7-42D4-9C4A-3A3EF9EC96A6}" type="pres">
      <dgm:prSet presAssocID="{BDFD90C2-FA8E-428C-B630-48843253D85E}" presName="iconBgRect" presStyleLbl="bgShp" presStyleIdx="2" presStyleCnt="5"/>
      <dgm:spPr>
        <a:prstGeom prst="round2DiagRect">
          <a:avLst>
            <a:gd name="adj1" fmla="val 29727"/>
            <a:gd name="adj2" fmla="val 0"/>
          </a:avLst>
        </a:prstGeom>
      </dgm:spPr>
    </dgm:pt>
    <dgm:pt modelId="{29281D84-DB5D-4966-AE8F-43C862EFC9AB}" type="pres">
      <dgm:prSet presAssocID="{BDFD90C2-FA8E-428C-B630-48843253D85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578FC23D-87E1-4416-B7FB-E1F24C072723}" type="pres">
      <dgm:prSet presAssocID="{BDFD90C2-FA8E-428C-B630-48843253D85E}" presName="spaceRect" presStyleCnt="0"/>
      <dgm:spPr/>
    </dgm:pt>
    <dgm:pt modelId="{43FD9ECE-582F-47AD-BF59-0E68163F76E0}" type="pres">
      <dgm:prSet presAssocID="{BDFD90C2-FA8E-428C-B630-48843253D85E}" presName="textRect" presStyleLbl="revTx" presStyleIdx="2" presStyleCnt="5">
        <dgm:presLayoutVars>
          <dgm:chMax val="1"/>
          <dgm:chPref val="1"/>
        </dgm:presLayoutVars>
      </dgm:prSet>
      <dgm:spPr/>
    </dgm:pt>
    <dgm:pt modelId="{1DC098BE-9961-4D74-A53D-18D158842B94}" type="pres">
      <dgm:prSet presAssocID="{60F34A28-DD26-4874-8289-A64275E375A4}" presName="sibTrans" presStyleCnt="0"/>
      <dgm:spPr/>
    </dgm:pt>
    <dgm:pt modelId="{E68F6C21-E140-4891-B537-34C7D790387A}" type="pres">
      <dgm:prSet presAssocID="{6EABA35B-B3D4-49AB-84E7-15DC1C5CA735}" presName="compNode" presStyleCnt="0"/>
      <dgm:spPr/>
    </dgm:pt>
    <dgm:pt modelId="{8682E125-790C-40CA-A7F6-DE1672F267E7}" type="pres">
      <dgm:prSet presAssocID="{6EABA35B-B3D4-49AB-84E7-15DC1C5CA735}" presName="iconBgRect" presStyleLbl="bgShp" presStyleIdx="3" presStyleCnt="5"/>
      <dgm:spPr>
        <a:prstGeom prst="round2DiagRect">
          <a:avLst>
            <a:gd name="adj1" fmla="val 29727"/>
            <a:gd name="adj2" fmla="val 0"/>
          </a:avLst>
        </a:prstGeom>
      </dgm:spPr>
    </dgm:pt>
    <dgm:pt modelId="{C2494D7D-6A85-4FD7-913F-CD48EC36F911}" type="pres">
      <dgm:prSet presAssocID="{6EABA35B-B3D4-49AB-84E7-15DC1C5CA73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34AA0EF7-37C9-4DA7-8D5B-FB32060A2AB3}" type="pres">
      <dgm:prSet presAssocID="{6EABA35B-B3D4-49AB-84E7-15DC1C5CA735}" presName="spaceRect" presStyleCnt="0"/>
      <dgm:spPr/>
    </dgm:pt>
    <dgm:pt modelId="{AA87D4FA-710A-43C6-84AE-F07F99B7C917}" type="pres">
      <dgm:prSet presAssocID="{6EABA35B-B3D4-49AB-84E7-15DC1C5CA735}" presName="textRect" presStyleLbl="revTx" presStyleIdx="3" presStyleCnt="5">
        <dgm:presLayoutVars>
          <dgm:chMax val="1"/>
          <dgm:chPref val="1"/>
        </dgm:presLayoutVars>
      </dgm:prSet>
      <dgm:spPr/>
    </dgm:pt>
    <dgm:pt modelId="{C9AF5C2C-1A2E-4B6B-9021-96D926293459}" type="pres">
      <dgm:prSet presAssocID="{D2CD6F47-A211-4443-A142-AEA75347C694}" presName="sibTrans" presStyleCnt="0"/>
      <dgm:spPr/>
    </dgm:pt>
    <dgm:pt modelId="{EF65FC4C-F9D6-48E9-8DF2-7FA7C1D4076C}" type="pres">
      <dgm:prSet presAssocID="{8F6577B7-C0EF-4B7A-B60A-BD4D69994F04}" presName="compNode" presStyleCnt="0"/>
      <dgm:spPr/>
    </dgm:pt>
    <dgm:pt modelId="{8A550A8A-69D0-4E16-B868-0A60B8B648DD}" type="pres">
      <dgm:prSet presAssocID="{8F6577B7-C0EF-4B7A-B60A-BD4D69994F04}" presName="iconBgRect" presStyleLbl="bgShp" presStyleIdx="4" presStyleCnt="5"/>
      <dgm:spPr>
        <a:prstGeom prst="round2DiagRect">
          <a:avLst>
            <a:gd name="adj1" fmla="val 29727"/>
            <a:gd name="adj2" fmla="val 0"/>
          </a:avLst>
        </a:prstGeom>
      </dgm:spPr>
    </dgm:pt>
    <dgm:pt modelId="{798267B2-86F7-454D-B88F-BEB873AE5BE4}" type="pres">
      <dgm:prSet presAssocID="{8F6577B7-C0EF-4B7A-B60A-BD4D69994F0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a:ext>
      </dgm:extLst>
    </dgm:pt>
    <dgm:pt modelId="{04974572-BC74-4FE7-806E-754060D2ECD0}" type="pres">
      <dgm:prSet presAssocID="{8F6577B7-C0EF-4B7A-B60A-BD4D69994F04}" presName="spaceRect" presStyleCnt="0"/>
      <dgm:spPr/>
    </dgm:pt>
    <dgm:pt modelId="{FC2A567A-B3B0-42E2-952A-DC20F89CD005}" type="pres">
      <dgm:prSet presAssocID="{8F6577B7-C0EF-4B7A-B60A-BD4D69994F04}" presName="textRect" presStyleLbl="revTx" presStyleIdx="4" presStyleCnt="5">
        <dgm:presLayoutVars>
          <dgm:chMax val="1"/>
          <dgm:chPref val="1"/>
        </dgm:presLayoutVars>
      </dgm:prSet>
      <dgm:spPr/>
    </dgm:pt>
  </dgm:ptLst>
  <dgm:cxnLst>
    <dgm:cxn modelId="{924E591E-8EC6-4CE2-89E6-8C5BA8C96DC9}" srcId="{B30C27D3-2929-478E-B56A-9C2E72672957}" destId="{8F6577B7-C0EF-4B7A-B60A-BD4D69994F04}" srcOrd="4" destOrd="0" parTransId="{B81C35F1-6442-4DA2-81A0-5A8BABF9D5A3}" sibTransId="{0C1205C8-4DC1-4F68-B59B-DE4661B404ED}"/>
    <dgm:cxn modelId="{3AEFE12B-7D96-41F6-ABF2-BDF6D81B0387}" type="presOf" srcId="{6EABA35B-B3D4-49AB-84E7-15DC1C5CA735}" destId="{AA87D4FA-710A-43C6-84AE-F07F99B7C917}" srcOrd="0" destOrd="0" presId="urn:microsoft.com/office/officeart/2018/5/layout/IconLeafLabelList"/>
    <dgm:cxn modelId="{E8AFF85B-208A-42E1-B225-357043C35829}" type="presOf" srcId="{58E3E8D2-EC6B-4987-90E2-BD2B437B4C5C}" destId="{56F3CFBC-F09D-49BC-A545-9E38F9F9DE1E}" srcOrd="0" destOrd="0" presId="urn:microsoft.com/office/officeart/2018/5/layout/IconLeafLabelList"/>
    <dgm:cxn modelId="{BA87046A-213C-46D7-A6DE-F2F6EC44FD28}" type="presOf" srcId="{8F6577B7-C0EF-4B7A-B60A-BD4D69994F04}" destId="{FC2A567A-B3B0-42E2-952A-DC20F89CD005}" srcOrd="0" destOrd="0" presId="urn:microsoft.com/office/officeart/2018/5/layout/IconLeafLabelList"/>
    <dgm:cxn modelId="{AC358871-8BF8-4ED4-B7AB-73561B2624A4}" srcId="{B30C27D3-2929-478E-B56A-9C2E72672957}" destId="{6077E65E-57B5-446F-9667-1D1BC8EBC8DE}" srcOrd="1" destOrd="0" parTransId="{36EE8E6C-D03B-441E-ACC2-2009E7A9CF13}" sibTransId="{35461E5E-ABE9-4E9F-A295-FA1778983AFA}"/>
    <dgm:cxn modelId="{5FF09176-5BCF-4E7F-8571-61D19DBED19F}" srcId="{B30C27D3-2929-478E-B56A-9C2E72672957}" destId="{58E3E8D2-EC6B-4987-90E2-BD2B437B4C5C}" srcOrd="0" destOrd="0" parTransId="{49D1F29B-60FE-4D8E-A693-9430A3F85242}" sibTransId="{DFCDDC8C-43A7-4C66-9DC8-A6A172180826}"/>
    <dgm:cxn modelId="{1D5F6BA6-921F-4550-8AFF-9A25E9BD7E45}" srcId="{B30C27D3-2929-478E-B56A-9C2E72672957}" destId="{BDFD90C2-FA8E-428C-B630-48843253D85E}" srcOrd="2" destOrd="0" parTransId="{49CF0D7D-6AAE-4774-989F-307B734BCCD6}" sibTransId="{60F34A28-DD26-4874-8289-A64275E375A4}"/>
    <dgm:cxn modelId="{82DC72C4-4A85-4185-B209-A27B53843B36}" type="presOf" srcId="{6077E65E-57B5-446F-9667-1D1BC8EBC8DE}" destId="{2ED029EE-4E8B-4B14-B3DA-3CBA3567FCC1}" srcOrd="0" destOrd="0" presId="urn:microsoft.com/office/officeart/2018/5/layout/IconLeafLabelList"/>
    <dgm:cxn modelId="{FCA9CBC8-C6BD-4E3C-A4DD-FA5C912032D6}" srcId="{B30C27D3-2929-478E-B56A-9C2E72672957}" destId="{6EABA35B-B3D4-49AB-84E7-15DC1C5CA735}" srcOrd="3" destOrd="0" parTransId="{D3ABBFDB-1EEF-48A7-A96D-1BB75F3C2ADE}" sibTransId="{D2CD6F47-A211-4443-A142-AEA75347C694}"/>
    <dgm:cxn modelId="{3280ECE9-7CDF-4E43-B6C4-80762DF7E596}" type="presOf" srcId="{B30C27D3-2929-478E-B56A-9C2E72672957}" destId="{6A8585BD-B00F-4A4B-B5FC-4E70E4023F44}" srcOrd="0" destOrd="0" presId="urn:microsoft.com/office/officeart/2018/5/layout/IconLeafLabelList"/>
    <dgm:cxn modelId="{94515AFA-0F32-4E00-A06A-F7145664B40E}" type="presOf" srcId="{BDFD90C2-FA8E-428C-B630-48843253D85E}" destId="{43FD9ECE-582F-47AD-BF59-0E68163F76E0}" srcOrd="0" destOrd="0" presId="urn:microsoft.com/office/officeart/2018/5/layout/IconLeafLabelList"/>
    <dgm:cxn modelId="{579C3861-21DD-4D94-8B78-0B270EABBC25}" type="presParOf" srcId="{6A8585BD-B00F-4A4B-B5FC-4E70E4023F44}" destId="{D22F6AE2-1737-4AE7-936D-397A071063E9}" srcOrd="0" destOrd="0" presId="urn:microsoft.com/office/officeart/2018/5/layout/IconLeafLabelList"/>
    <dgm:cxn modelId="{ACB38619-67EB-4646-8AAD-CE17CD39E2E3}" type="presParOf" srcId="{D22F6AE2-1737-4AE7-936D-397A071063E9}" destId="{18CEC137-EE1C-47A7-BA42-D4C1CFF7989B}" srcOrd="0" destOrd="0" presId="urn:microsoft.com/office/officeart/2018/5/layout/IconLeafLabelList"/>
    <dgm:cxn modelId="{C9688C74-F8D9-4834-9D91-EBA92F826105}" type="presParOf" srcId="{D22F6AE2-1737-4AE7-936D-397A071063E9}" destId="{4F7DAE04-DAF7-4B48-9D63-185F38FFA6FF}" srcOrd="1" destOrd="0" presId="urn:microsoft.com/office/officeart/2018/5/layout/IconLeafLabelList"/>
    <dgm:cxn modelId="{38C80379-C20C-4028-B9FE-2F8001C11F09}" type="presParOf" srcId="{D22F6AE2-1737-4AE7-936D-397A071063E9}" destId="{6B486566-7328-47EC-8E87-D2D8704469B1}" srcOrd="2" destOrd="0" presId="urn:microsoft.com/office/officeart/2018/5/layout/IconLeafLabelList"/>
    <dgm:cxn modelId="{CE1ADB25-5864-4A7D-A299-FA831ABBB7DF}" type="presParOf" srcId="{D22F6AE2-1737-4AE7-936D-397A071063E9}" destId="{56F3CFBC-F09D-49BC-A545-9E38F9F9DE1E}" srcOrd="3" destOrd="0" presId="urn:microsoft.com/office/officeart/2018/5/layout/IconLeafLabelList"/>
    <dgm:cxn modelId="{19D7AC43-93C3-46D8-A875-EAD309943434}" type="presParOf" srcId="{6A8585BD-B00F-4A4B-B5FC-4E70E4023F44}" destId="{85345CA8-EA5D-4CEC-995E-CCEFA828F432}" srcOrd="1" destOrd="0" presId="urn:microsoft.com/office/officeart/2018/5/layout/IconLeafLabelList"/>
    <dgm:cxn modelId="{BA8F9BFD-92A2-4C7F-B12D-FC1076592CB5}" type="presParOf" srcId="{6A8585BD-B00F-4A4B-B5FC-4E70E4023F44}" destId="{3318FB04-77AE-4324-B475-D15EE71616DC}" srcOrd="2" destOrd="0" presId="urn:microsoft.com/office/officeart/2018/5/layout/IconLeafLabelList"/>
    <dgm:cxn modelId="{04FC124D-486F-40DE-ADEA-1765C634BB55}" type="presParOf" srcId="{3318FB04-77AE-4324-B475-D15EE71616DC}" destId="{1137D0CF-B07C-4CC6-8132-AF50E8F2BD69}" srcOrd="0" destOrd="0" presId="urn:microsoft.com/office/officeart/2018/5/layout/IconLeafLabelList"/>
    <dgm:cxn modelId="{BC6FA0F5-A798-4DEA-A06E-713A42D1972D}" type="presParOf" srcId="{3318FB04-77AE-4324-B475-D15EE71616DC}" destId="{446D622E-D054-4B61-B12D-64ADAB2D5135}" srcOrd="1" destOrd="0" presId="urn:microsoft.com/office/officeart/2018/5/layout/IconLeafLabelList"/>
    <dgm:cxn modelId="{8466494A-47FA-4406-B6B8-BE9C8D41E0C6}" type="presParOf" srcId="{3318FB04-77AE-4324-B475-D15EE71616DC}" destId="{E1CCE3D4-8DE6-4D0A-82CB-8721096E1821}" srcOrd="2" destOrd="0" presId="urn:microsoft.com/office/officeart/2018/5/layout/IconLeafLabelList"/>
    <dgm:cxn modelId="{6900F260-B08A-4E39-9B60-A89FB9602527}" type="presParOf" srcId="{3318FB04-77AE-4324-B475-D15EE71616DC}" destId="{2ED029EE-4E8B-4B14-B3DA-3CBA3567FCC1}" srcOrd="3" destOrd="0" presId="urn:microsoft.com/office/officeart/2018/5/layout/IconLeafLabelList"/>
    <dgm:cxn modelId="{02B525FC-871B-4234-B64F-546000A3BE4A}" type="presParOf" srcId="{6A8585BD-B00F-4A4B-B5FC-4E70E4023F44}" destId="{B7456E48-7F14-46FA-A8C3-D44D6E605BF7}" srcOrd="3" destOrd="0" presId="urn:microsoft.com/office/officeart/2018/5/layout/IconLeafLabelList"/>
    <dgm:cxn modelId="{030801FA-8226-4F71-BBA4-6F09590E640F}" type="presParOf" srcId="{6A8585BD-B00F-4A4B-B5FC-4E70E4023F44}" destId="{2D174670-6EA7-4BC3-821F-43D4E9805172}" srcOrd="4" destOrd="0" presId="urn:microsoft.com/office/officeart/2018/5/layout/IconLeafLabelList"/>
    <dgm:cxn modelId="{1CB814E5-ADBD-4D46-80BF-CACE07E6C3EB}" type="presParOf" srcId="{2D174670-6EA7-4BC3-821F-43D4E9805172}" destId="{CC07CC12-96E7-42D4-9C4A-3A3EF9EC96A6}" srcOrd="0" destOrd="0" presId="urn:microsoft.com/office/officeart/2018/5/layout/IconLeafLabelList"/>
    <dgm:cxn modelId="{E0FA8477-D3AC-4254-AE00-42BE144569A6}" type="presParOf" srcId="{2D174670-6EA7-4BC3-821F-43D4E9805172}" destId="{29281D84-DB5D-4966-AE8F-43C862EFC9AB}" srcOrd="1" destOrd="0" presId="urn:microsoft.com/office/officeart/2018/5/layout/IconLeafLabelList"/>
    <dgm:cxn modelId="{A4E91A4E-6882-4B54-9705-014CE98F3122}" type="presParOf" srcId="{2D174670-6EA7-4BC3-821F-43D4E9805172}" destId="{578FC23D-87E1-4416-B7FB-E1F24C072723}" srcOrd="2" destOrd="0" presId="urn:microsoft.com/office/officeart/2018/5/layout/IconLeafLabelList"/>
    <dgm:cxn modelId="{BD5B7850-9B1B-41C2-96A3-4C7C901DA6B4}" type="presParOf" srcId="{2D174670-6EA7-4BC3-821F-43D4E9805172}" destId="{43FD9ECE-582F-47AD-BF59-0E68163F76E0}" srcOrd="3" destOrd="0" presId="urn:microsoft.com/office/officeart/2018/5/layout/IconLeafLabelList"/>
    <dgm:cxn modelId="{5813A842-F3EE-4E7E-A7CF-26E739A0F285}" type="presParOf" srcId="{6A8585BD-B00F-4A4B-B5FC-4E70E4023F44}" destId="{1DC098BE-9961-4D74-A53D-18D158842B94}" srcOrd="5" destOrd="0" presId="urn:microsoft.com/office/officeart/2018/5/layout/IconLeafLabelList"/>
    <dgm:cxn modelId="{A5B3DE79-5B9C-4468-A291-E045B4F2F38E}" type="presParOf" srcId="{6A8585BD-B00F-4A4B-B5FC-4E70E4023F44}" destId="{E68F6C21-E140-4891-B537-34C7D790387A}" srcOrd="6" destOrd="0" presId="urn:microsoft.com/office/officeart/2018/5/layout/IconLeafLabelList"/>
    <dgm:cxn modelId="{2A72530D-CB57-441C-B87B-A5E7387009B0}" type="presParOf" srcId="{E68F6C21-E140-4891-B537-34C7D790387A}" destId="{8682E125-790C-40CA-A7F6-DE1672F267E7}" srcOrd="0" destOrd="0" presId="urn:microsoft.com/office/officeart/2018/5/layout/IconLeafLabelList"/>
    <dgm:cxn modelId="{051BD856-FD0A-4F9F-AF62-15FA9CB48957}" type="presParOf" srcId="{E68F6C21-E140-4891-B537-34C7D790387A}" destId="{C2494D7D-6A85-4FD7-913F-CD48EC36F911}" srcOrd="1" destOrd="0" presId="urn:microsoft.com/office/officeart/2018/5/layout/IconLeafLabelList"/>
    <dgm:cxn modelId="{14477803-032B-4190-896F-F5F7119EE0E5}" type="presParOf" srcId="{E68F6C21-E140-4891-B537-34C7D790387A}" destId="{34AA0EF7-37C9-4DA7-8D5B-FB32060A2AB3}" srcOrd="2" destOrd="0" presId="urn:microsoft.com/office/officeart/2018/5/layout/IconLeafLabelList"/>
    <dgm:cxn modelId="{E152EFF3-3C3D-4186-8C38-EC75CE82CF46}" type="presParOf" srcId="{E68F6C21-E140-4891-B537-34C7D790387A}" destId="{AA87D4FA-710A-43C6-84AE-F07F99B7C917}" srcOrd="3" destOrd="0" presId="urn:microsoft.com/office/officeart/2018/5/layout/IconLeafLabelList"/>
    <dgm:cxn modelId="{4B39221D-127D-4C3E-9F70-D0442AC8A066}" type="presParOf" srcId="{6A8585BD-B00F-4A4B-B5FC-4E70E4023F44}" destId="{C9AF5C2C-1A2E-4B6B-9021-96D926293459}" srcOrd="7" destOrd="0" presId="urn:microsoft.com/office/officeart/2018/5/layout/IconLeafLabelList"/>
    <dgm:cxn modelId="{07EDA24A-A7B4-415F-B5AC-798AEC298BBB}" type="presParOf" srcId="{6A8585BD-B00F-4A4B-B5FC-4E70E4023F44}" destId="{EF65FC4C-F9D6-48E9-8DF2-7FA7C1D4076C}" srcOrd="8" destOrd="0" presId="urn:microsoft.com/office/officeart/2018/5/layout/IconLeafLabelList"/>
    <dgm:cxn modelId="{001534B8-FE08-4120-9AC8-B38F09F7891C}" type="presParOf" srcId="{EF65FC4C-F9D6-48E9-8DF2-7FA7C1D4076C}" destId="{8A550A8A-69D0-4E16-B868-0A60B8B648DD}" srcOrd="0" destOrd="0" presId="urn:microsoft.com/office/officeart/2018/5/layout/IconLeafLabelList"/>
    <dgm:cxn modelId="{FFBF0B28-6DF2-47B8-BB80-63C2DFBB4A50}" type="presParOf" srcId="{EF65FC4C-F9D6-48E9-8DF2-7FA7C1D4076C}" destId="{798267B2-86F7-454D-B88F-BEB873AE5BE4}" srcOrd="1" destOrd="0" presId="urn:microsoft.com/office/officeart/2018/5/layout/IconLeafLabelList"/>
    <dgm:cxn modelId="{5D03A2A2-D1F7-4620-86D5-8FE182235450}" type="presParOf" srcId="{EF65FC4C-F9D6-48E9-8DF2-7FA7C1D4076C}" destId="{04974572-BC74-4FE7-806E-754060D2ECD0}" srcOrd="2" destOrd="0" presId="urn:microsoft.com/office/officeart/2018/5/layout/IconLeafLabelList"/>
    <dgm:cxn modelId="{57F4A0C1-C011-4BDC-AE9E-6E7CF422BBA5}" type="presParOf" srcId="{EF65FC4C-F9D6-48E9-8DF2-7FA7C1D4076C}" destId="{FC2A567A-B3B0-42E2-952A-DC20F89CD00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EC137-EE1C-47A7-BA42-D4C1CFF7989B}">
      <dsp:nvSpPr>
        <dsp:cNvPr id="0" name=""/>
        <dsp:cNvSpPr/>
      </dsp:nvSpPr>
      <dsp:spPr>
        <a:xfrm>
          <a:off x="467820" y="367343"/>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7DAE04-DAF7-4B48-9D63-185F38FFA6FF}">
      <dsp:nvSpPr>
        <dsp:cNvPr id="0" name=""/>
        <dsp:cNvSpPr/>
      </dsp:nvSpPr>
      <dsp:spPr>
        <a:xfrm>
          <a:off x="701820" y="60134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F3CFBC-F09D-49BC-A545-9E38F9F9DE1E}">
      <dsp:nvSpPr>
        <dsp:cNvPr id="0" name=""/>
        <dsp:cNvSpPr/>
      </dsp:nvSpPr>
      <dsp:spPr>
        <a:xfrm>
          <a:off x="116820" y="180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b="1" kern="1200"/>
            <a:t>Lack of Communication</a:t>
          </a:r>
          <a:endParaRPr lang="en-US" sz="1700" kern="1200"/>
        </a:p>
      </dsp:txBody>
      <dsp:txXfrm>
        <a:off x="116820" y="1807344"/>
        <a:ext cx="1800000" cy="720000"/>
      </dsp:txXfrm>
    </dsp:sp>
    <dsp:sp modelId="{1137D0CF-B07C-4CC6-8132-AF50E8F2BD69}">
      <dsp:nvSpPr>
        <dsp:cNvPr id="0" name=""/>
        <dsp:cNvSpPr/>
      </dsp:nvSpPr>
      <dsp:spPr>
        <a:xfrm>
          <a:off x="2582820" y="367343"/>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6D622E-D054-4B61-B12D-64ADAB2D5135}">
      <dsp:nvSpPr>
        <dsp:cNvPr id="0" name=""/>
        <dsp:cNvSpPr/>
      </dsp:nvSpPr>
      <dsp:spPr>
        <a:xfrm>
          <a:off x="2816820" y="60134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D029EE-4E8B-4B14-B3DA-3CBA3567FCC1}">
      <dsp:nvSpPr>
        <dsp:cNvPr id="0" name=""/>
        <dsp:cNvSpPr/>
      </dsp:nvSpPr>
      <dsp:spPr>
        <a:xfrm>
          <a:off x="2231820" y="180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b="1" kern="1200"/>
            <a:t>Business Challenges</a:t>
          </a:r>
          <a:endParaRPr lang="en-US" sz="1700" kern="1200"/>
        </a:p>
      </dsp:txBody>
      <dsp:txXfrm>
        <a:off x="2231820" y="1807344"/>
        <a:ext cx="1800000" cy="720000"/>
      </dsp:txXfrm>
    </dsp:sp>
    <dsp:sp modelId="{CC07CC12-96E7-42D4-9C4A-3A3EF9EC96A6}">
      <dsp:nvSpPr>
        <dsp:cNvPr id="0" name=""/>
        <dsp:cNvSpPr/>
      </dsp:nvSpPr>
      <dsp:spPr>
        <a:xfrm>
          <a:off x="4697820" y="367343"/>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281D84-DB5D-4966-AE8F-43C862EFC9AB}">
      <dsp:nvSpPr>
        <dsp:cNvPr id="0" name=""/>
        <dsp:cNvSpPr/>
      </dsp:nvSpPr>
      <dsp:spPr>
        <a:xfrm>
          <a:off x="4931820" y="60134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FD9ECE-582F-47AD-BF59-0E68163F76E0}">
      <dsp:nvSpPr>
        <dsp:cNvPr id="0" name=""/>
        <dsp:cNvSpPr/>
      </dsp:nvSpPr>
      <dsp:spPr>
        <a:xfrm>
          <a:off x="4346820" y="180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b="1" kern="1200"/>
            <a:t>Limited Involvement</a:t>
          </a:r>
          <a:endParaRPr lang="en-US" sz="1700" kern="1200"/>
        </a:p>
      </dsp:txBody>
      <dsp:txXfrm>
        <a:off x="4346820" y="1807344"/>
        <a:ext cx="1800000" cy="720000"/>
      </dsp:txXfrm>
    </dsp:sp>
    <dsp:sp modelId="{8682E125-790C-40CA-A7F6-DE1672F267E7}">
      <dsp:nvSpPr>
        <dsp:cNvPr id="0" name=""/>
        <dsp:cNvSpPr/>
      </dsp:nvSpPr>
      <dsp:spPr>
        <a:xfrm>
          <a:off x="1525320" y="2977343"/>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494D7D-6A85-4FD7-913F-CD48EC36F911}">
      <dsp:nvSpPr>
        <dsp:cNvPr id="0" name=""/>
        <dsp:cNvSpPr/>
      </dsp:nvSpPr>
      <dsp:spPr>
        <a:xfrm>
          <a:off x="1759320" y="321134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87D4FA-710A-43C6-84AE-F07F99B7C917}">
      <dsp:nvSpPr>
        <dsp:cNvPr id="0" name=""/>
        <dsp:cNvSpPr/>
      </dsp:nvSpPr>
      <dsp:spPr>
        <a:xfrm>
          <a:off x="1174320" y="441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b="1" kern="1200"/>
            <a:t>Strategic Planning</a:t>
          </a:r>
          <a:endParaRPr lang="en-US" sz="1700" kern="1200"/>
        </a:p>
      </dsp:txBody>
      <dsp:txXfrm>
        <a:off x="1174320" y="4417344"/>
        <a:ext cx="1800000" cy="720000"/>
      </dsp:txXfrm>
    </dsp:sp>
    <dsp:sp modelId="{8A550A8A-69D0-4E16-B868-0A60B8B648DD}">
      <dsp:nvSpPr>
        <dsp:cNvPr id="0" name=""/>
        <dsp:cNvSpPr/>
      </dsp:nvSpPr>
      <dsp:spPr>
        <a:xfrm>
          <a:off x="3640320" y="2977343"/>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267B2-86F7-454D-B88F-BEB873AE5BE4}">
      <dsp:nvSpPr>
        <dsp:cNvPr id="0" name=""/>
        <dsp:cNvSpPr/>
      </dsp:nvSpPr>
      <dsp:spPr>
        <a:xfrm>
          <a:off x="3874320" y="3211343"/>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2A567A-B3B0-42E2-952A-DC20F89CD005}">
      <dsp:nvSpPr>
        <dsp:cNvPr id="0" name=""/>
        <dsp:cNvSpPr/>
      </dsp:nvSpPr>
      <dsp:spPr>
        <a:xfrm>
          <a:off x="3289320" y="441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b="1" kern="1200"/>
            <a:t>Government Support</a:t>
          </a:r>
          <a:endParaRPr lang="en-US" sz="1700" kern="1200"/>
        </a:p>
      </dsp:txBody>
      <dsp:txXfrm>
        <a:off x="3289320" y="4417344"/>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15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D0632-B0DD-45CA-A6F0-A6A17280B8CA}" type="datetimeFigureOut">
              <a:rPr lang="en-150" smtClean="0"/>
              <a:t>03/29/2025</a:t>
            </a:fld>
            <a:endParaRPr lang="en-15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15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15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F1474-AFEC-4F31-BF86-B492EEE9A849}" type="slidenum">
              <a:rPr lang="en-150" smtClean="0"/>
              <a:t>‹#›</a:t>
            </a:fld>
            <a:endParaRPr lang="en-150"/>
          </a:p>
        </p:txBody>
      </p:sp>
    </p:spTree>
    <p:extLst>
      <p:ext uri="{BB962C8B-B14F-4D97-AF65-F5344CB8AC3E}">
        <p14:creationId xmlns:p14="http://schemas.microsoft.com/office/powerpoint/2010/main" val="356944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Calibri"/>
                <a:cs typeface="Calibri"/>
              </a:rPr>
              <a:t>Specifically, the demo cities will carry out the following activities:</a:t>
            </a:r>
          </a:p>
          <a:p>
            <a:pPr marL="342900" indent="-342900">
              <a:buFontTx/>
              <a:buChar char="-"/>
            </a:pPr>
            <a:r>
              <a:rPr lang="en-GB" sz="1200">
                <a:cs typeface="Calibri"/>
              </a:rPr>
              <a:t>the set-up of a “co-creation arena” which brings together necessary circular economy and CCSI stakeholders for strategic dialogue</a:t>
            </a:r>
          </a:p>
          <a:p>
            <a:pPr marL="342900" indent="-342900">
              <a:buFontTx/>
              <a:buChar char="-"/>
            </a:pPr>
            <a:r>
              <a:rPr lang="en-GB" sz="1200">
                <a:cs typeface="Calibri"/>
              </a:rPr>
              <a:t>the creation of a CCSI-supported business incubation pilot</a:t>
            </a:r>
          </a:p>
          <a:p>
            <a:pPr marL="342900" indent="-342900">
              <a:buFontTx/>
              <a:buChar char="-"/>
            </a:pPr>
            <a:r>
              <a:rPr lang="en-GB" sz="1200">
                <a:latin typeface="Calibri"/>
                <a:cs typeface="Calibri"/>
              </a:rPr>
              <a:t>the creation of a CCSI-supported circular lifestyles pilot initiative</a:t>
            </a:r>
          </a:p>
          <a:p>
            <a:pPr marL="342900" indent="-342900">
              <a:buFontTx/>
              <a:buChar char="-"/>
            </a:pPr>
            <a:r>
              <a:rPr lang="en-GB" sz="1200">
                <a:latin typeface="Calibri"/>
                <a:cs typeface="Calibri"/>
              </a:rPr>
              <a:t>the implementation of local strategies combining CCSI and circular economy</a:t>
            </a:r>
            <a:endParaRPr lang="en-US"/>
          </a:p>
          <a:p>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551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a:t>Additional information: </a:t>
            </a:r>
          </a:p>
          <a:p>
            <a:pPr indent="-228600">
              <a:buFont typeface="Arial" panose="020B0604020202020204" pitchFamily="34" charset="0"/>
              <a:buChar char="•"/>
            </a:pPr>
            <a:r>
              <a:rPr lang="en-US" sz="1200"/>
              <a:t>In order to implement a circular transition with the support of CCSI, each demo city creates a dedicated and permanent «arena» for dialogue of circular economy and CCSI stakeholders.</a:t>
            </a:r>
          </a:p>
          <a:p>
            <a:pPr indent="-228600">
              <a:buFont typeface="Arial" panose="020B0604020202020204" pitchFamily="34" charset="0"/>
              <a:buChar char="•"/>
            </a:pPr>
            <a:r>
              <a:rPr lang="en-US" sz="1200"/>
              <a:t>CCSI-driven circular transition requires bringing diverse local stakeholders into a regular dialogue so that they share experiences, develop strategic approaches, and start up joint actions.</a:t>
            </a:r>
          </a:p>
          <a:p>
            <a:pPr indent="-228600">
              <a:buFont typeface="Arial" panose="020B0604020202020204" pitchFamily="34" charset="0"/>
              <a:buChar char="•"/>
            </a:pPr>
            <a:r>
              <a:rPr lang="en-US" sz="1200"/>
              <a:t>Municipalities and civil society initiatives (e.g. local NGOs, citizen engagement &amp; place making initiatives), business support </a:t>
            </a:r>
            <a:r>
              <a:rPr lang="en-US" sz="1200" err="1"/>
              <a:t>organisations</a:t>
            </a:r>
            <a:r>
              <a:rPr lang="en-US" sz="1200"/>
              <a:t>, national authorities and regional networks must be addressed to ensure political, institutional, professional, civic and financial engagement. </a:t>
            </a:r>
          </a:p>
          <a:p>
            <a:pPr indent="-228600">
              <a:buFont typeface="Arial" panose="020B0604020202020204" pitchFamily="34" charset="0"/>
              <a:buChar char="•"/>
            </a:pPr>
            <a:r>
              <a:rPr lang="en-US" sz="1200"/>
              <a:t>Circular economy and CCSI practitioners (e.g. business incubators, public &amp; cooperative culture </a:t>
            </a:r>
            <a:r>
              <a:rPr lang="en-US" sz="1200" err="1"/>
              <a:t>centres</a:t>
            </a:r>
            <a:r>
              <a:rPr lang="en-US" sz="1200"/>
              <a:t> &amp; initiatives) must be involved to set circular transition into action.</a:t>
            </a:r>
          </a:p>
          <a:p>
            <a:endParaRPr lang="en-150"/>
          </a:p>
        </p:txBody>
      </p:sp>
      <p:sp>
        <p:nvSpPr>
          <p:cNvPr id="4" name="Slide Number Placeholder 3"/>
          <p:cNvSpPr>
            <a:spLocks noGrp="1"/>
          </p:cNvSpPr>
          <p:nvPr>
            <p:ph type="sldNum" sz="quarter" idx="5"/>
          </p:nvPr>
        </p:nvSpPr>
        <p:spPr/>
        <p:txBody>
          <a:bodyPr/>
          <a:lstStyle/>
          <a:p>
            <a:fld id="{97CF1474-AFEC-4F31-BF86-B492EEE9A849}" type="slidenum">
              <a:rPr lang="en-150" smtClean="0"/>
              <a:t>15</a:t>
            </a:fld>
            <a:endParaRPr lang="en-150"/>
          </a:p>
        </p:txBody>
      </p:sp>
    </p:spTree>
    <p:extLst>
      <p:ext uri="{BB962C8B-B14F-4D97-AF65-F5344CB8AC3E}">
        <p14:creationId xmlns:p14="http://schemas.microsoft.com/office/powerpoint/2010/main" val="258166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a:t>Additional information: </a:t>
            </a:r>
          </a:p>
          <a:p>
            <a:r>
              <a:rPr lang="en-GB"/>
              <a:t>Business support organisations in the CCC demo cities lead the development and refinement of pilot business incubation programmes for facilitating CCSI-supported circular business models.</a:t>
            </a:r>
            <a:endParaRPr lang="lv-LV"/>
          </a:p>
          <a:p>
            <a:r>
              <a:rPr lang="en-GB"/>
              <a:t>The pilots include: </a:t>
            </a:r>
          </a:p>
          <a:p>
            <a:pPr marL="342900" indent="-342900">
              <a:buFont typeface="Arial" panose="020B0604020202020204" pitchFamily="34" charset="0"/>
              <a:buChar char="•"/>
            </a:pPr>
            <a:r>
              <a:rPr lang="en-GB"/>
              <a:t>Information seminars &amp; events that</a:t>
            </a:r>
            <a:r>
              <a:rPr lang="lv-LV"/>
              <a:t> equip</a:t>
            </a:r>
            <a:r>
              <a:rPr lang="en-GB"/>
              <a:t> </a:t>
            </a:r>
            <a:r>
              <a:rPr lang="lv-LV"/>
              <a:t>local businesses </a:t>
            </a:r>
            <a:r>
              <a:rPr lang="en-GB"/>
              <a:t>with a basic understanding of circular business models and ways to create them with involvement of CCSI actors.</a:t>
            </a:r>
          </a:p>
          <a:p>
            <a:pPr marL="342900" indent="-342900">
              <a:buFont typeface="Arial" panose="020B0604020202020204" pitchFamily="34" charset="0"/>
              <a:buChar char="•"/>
            </a:pPr>
            <a:r>
              <a:rPr lang="en-GB"/>
              <a:t>Mentoring in the process of finding business cases &amp; developing viable business models to utilise them</a:t>
            </a:r>
            <a:r>
              <a:rPr lang="lv-LV"/>
              <a:t>.</a:t>
            </a:r>
            <a:endParaRPr lang="en-GB"/>
          </a:p>
          <a:p>
            <a:pPr marL="342900" indent="-342900">
              <a:buFont typeface="Arial" panose="020B0604020202020204" pitchFamily="34" charset="0"/>
              <a:buChar char="•"/>
            </a:pPr>
            <a:r>
              <a:rPr lang="en-GB"/>
              <a:t>Local B2B networking that helps them to establish necessary partnerships</a:t>
            </a:r>
            <a:r>
              <a:rPr lang="lv-LV"/>
              <a:t>.</a:t>
            </a:r>
            <a:endParaRPr lang="en-GB"/>
          </a:p>
          <a:p>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417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a:t>Additional information: </a:t>
            </a:r>
          </a:p>
          <a:p>
            <a:r>
              <a:rPr lang="en-US"/>
              <a:t>Municipalities and NGOs in the CCC demo cities lead the development and refinement of pilot citizens engagement initiatives for the promotion of “circular lifestyles” amongst citizens.</a:t>
            </a:r>
            <a:endParaRPr lang="lv-LV"/>
          </a:p>
          <a:p>
            <a:endParaRPr lang="en-US"/>
          </a:p>
          <a:p>
            <a:r>
              <a:rPr lang="en-US"/>
              <a:t>The pilots show that CCSI are a social force with great influence on the mind sets of people. They are implemented by demo cities’ in collaboration with local actors from the CCSI domain and the circular economy domain and focus on low-threshold approaches (e.g. surplus-food dinners, circular arts exhibitions, Circular Economy Carnival) that can be used to start up circular transition on </a:t>
            </a:r>
            <a:r>
              <a:rPr lang="en-US" err="1"/>
              <a:t>neighbourhood</a:t>
            </a:r>
            <a:r>
              <a:rPr lang="en-US"/>
              <a:t> level - and be easily transferred to other locations. </a:t>
            </a:r>
          </a:p>
          <a:p>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742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a:t>Additional information: </a:t>
            </a:r>
          </a:p>
          <a:p>
            <a:r>
              <a:rPr lang="en-US"/>
              <a:t>Municipal actors from the six demo cities lead the development of strategic approaches for involving CCSI into the circular transition at local level. </a:t>
            </a:r>
            <a:endParaRPr lang="lv-LV"/>
          </a:p>
          <a:p>
            <a:endParaRPr lang="en-US"/>
          </a:p>
          <a:p>
            <a:r>
              <a:rPr lang="en-US"/>
              <a:t>The strategies will demonstrate how measures on the production and consumption side of circular economy can be combined into integrated approaches for CCSI-driven circular transition at local level. These strategies will form the basis for continued action at city-level.</a:t>
            </a:r>
          </a:p>
          <a:p>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456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During </a:t>
            </a:r>
            <a:r>
              <a:rPr lang="lv-LV" b="1"/>
              <a:t>work package 1</a:t>
            </a:r>
            <a:r>
              <a:rPr lang="lv-LV"/>
              <a:t>, the CCC demo cities </a:t>
            </a:r>
            <a:r>
              <a:rPr lang="lv-LV" b="1"/>
              <a:t>prepare</a:t>
            </a:r>
            <a:r>
              <a:rPr lang="lv-LV"/>
              <a:t> their pilot activities through local preparatory work as well as transnational workshops, that serve as a platform for knowledge exchange and inspiration.</a:t>
            </a:r>
          </a:p>
          <a:p>
            <a:r>
              <a:rPr lang="lv-LV"/>
              <a:t>During </a:t>
            </a:r>
            <a:r>
              <a:rPr lang="lv-LV" b="1"/>
              <a:t>work package 2</a:t>
            </a:r>
            <a:r>
              <a:rPr lang="lv-LV"/>
              <a:t>, the pilots are </a:t>
            </a:r>
            <a:r>
              <a:rPr lang="lv-LV" b="1"/>
              <a:t>tested</a:t>
            </a:r>
            <a:r>
              <a:rPr lang="lv-LV"/>
              <a:t> in the cities and throughout the testing phase the successes and challenges of the pilots are assessed and learnt from.</a:t>
            </a:r>
          </a:p>
          <a:p>
            <a:r>
              <a:rPr lang="lv-LV"/>
              <a:t>During </a:t>
            </a:r>
            <a:r>
              <a:rPr lang="lv-LV" b="1"/>
              <a:t>work package 3</a:t>
            </a:r>
            <a:r>
              <a:rPr lang="lv-LV"/>
              <a:t>, the cities </a:t>
            </a:r>
            <a:r>
              <a:rPr lang="lv-LV" b="1"/>
              <a:t>disseminate</a:t>
            </a:r>
            <a:r>
              <a:rPr lang="lv-LV"/>
              <a:t> their learnings and knowledge at national and international events. It is important to present project results to other potentially interested parties. </a:t>
            </a:r>
            <a:endParaRPr lang="en-GB"/>
          </a:p>
          <a:p>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134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Additional information: </a:t>
            </a:r>
          </a:p>
          <a:p>
            <a:r>
              <a:rPr lang="lv-LV"/>
              <a:t>The learnings and results of the CCC project will be captured in a «</a:t>
            </a:r>
            <a:r>
              <a:rPr lang="lv-LV" b="1"/>
              <a:t>CCC Starter Kit</a:t>
            </a:r>
            <a:r>
              <a:rPr lang="lv-LV"/>
              <a:t>» in the shape of guidance papers, play books, explanatory movies and much more. The Starter Kit will be a publicly available repository of resources and materials that allow other interested parties to learn from and potentially replicate the activities of the CCC project.</a:t>
            </a:r>
          </a:p>
          <a:p>
            <a:endParaRPr lang="lv-LV"/>
          </a:p>
          <a:p>
            <a:r>
              <a:rPr lang="lv-LV"/>
              <a:t>Further, </a:t>
            </a:r>
            <a:r>
              <a:rPr lang="en-GB"/>
              <a:t>an easy-to-use PR toolset with materials, such as presentations, infographics and facts on the integration of CCSI and circular economy will complement the CCC Starter Kit. </a:t>
            </a:r>
          </a:p>
          <a:p>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845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03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The </a:t>
            </a:r>
            <a:r>
              <a:rPr lang="lv-LV" sz="1100"/>
              <a:t>Interreg Creative Circular Cities </a:t>
            </a:r>
            <a:r>
              <a:rPr lang="en-GB" sz="1100"/>
              <a:t>project brings together 14 project partners from six cities around the Baltic Sea. </a:t>
            </a:r>
            <a:endParaRPr lang="lv-LV"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12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The </a:t>
            </a:r>
            <a:r>
              <a:rPr lang="lv-LV" sz="1100"/>
              <a:t>Interreg Creative Circular Cities </a:t>
            </a:r>
            <a:r>
              <a:rPr lang="en-GB" sz="1100"/>
              <a:t>project brings together 14 project partners from six cities around the Baltic Sea. </a:t>
            </a:r>
            <a:endParaRPr lang="lv-LV"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95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Interreg Baltic Sea Region (BSR) covers nine countries, eight of them EU Member States (Denmark, Estonia, Finland, Germany, Latvia, Lithuania, Poland and Sweden) and one third country (Norway).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08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a:t>The </a:t>
            </a:r>
            <a:r>
              <a:rPr lang="lv-LV" sz="1200" err="1"/>
              <a:t>Interreg</a:t>
            </a:r>
            <a:r>
              <a:rPr lang="lv-LV" sz="1200"/>
              <a:t> </a:t>
            </a:r>
            <a:r>
              <a:rPr lang="lv-LV" sz="1200" err="1"/>
              <a:t>Creative</a:t>
            </a:r>
            <a:r>
              <a:rPr lang="lv-LV" sz="1200"/>
              <a:t> </a:t>
            </a:r>
            <a:r>
              <a:rPr lang="lv-LV" sz="1200" err="1"/>
              <a:t>Circular</a:t>
            </a:r>
            <a:r>
              <a:rPr lang="lv-LV" sz="1200"/>
              <a:t> </a:t>
            </a:r>
            <a:r>
              <a:rPr lang="lv-LV" sz="1200" err="1"/>
              <a:t>Cities</a:t>
            </a:r>
            <a:r>
              <a:rPr lang="lv-LV" sz="1200"/>
              <a:t> </a:t>
            </a:r>
            <a:r>
              <a:rPr lang="en-GB" sz="1200"/>
              <a:t>project brings together 14 project partners from six cities around the Baltic Sea.</a:t>
            </a:r>
            <a:r>
              <a:rPr lang="en-GB"/>
              <a:t> </a:t>
            </a:r>
            <a:br>
              <a:rPr lang="en-GB">
                <a:cs typeface="+mn-lt"/>
              </a:rPr>
            </a:br>
            <a:r>
              <a:rPr lang="en-GB">
                <a:cs typeface="Calibri"/>
              </a:rPr>
              <a:t>The project partners can be categorized into the following types.</a:t>
            </a:r>
            <a:endParaRPr lang="lv-LV" sz="1200"/>
          </a:p>
          <a:p>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15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a:t>The </a:t>
            </a:r>
            <a:r>
              <a:rPr lang="lv-LV" sz="1200"/>
              <a:t>Interreg Creative Circular Cities </a:t>
            </a:r>
            <a:r>
              <a:rPr lang="en-GB" sz="1200"/>
              <a:t>project brings together 14 project partners from six cities around the Baltic Sea.</a:t>
            </a:r>
            <a:r>
              <a:rPr lang="en-GB"/>
              <a:t> </a:t>
            </a:r>
            <a:br>
              <a:rPr lang="en-GB">
                <a:cs typeface="+mn-lt"/>
              </a:rPr>
            </a:br>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137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a:t>The </a:t>
            </a:r>
            <a:r>
              <a:rPr lang="lv-LV" sz="1200"/>
              <a:t>Interreg Creative Circular Cities </a:t>
            </a:r>
            <a:r>
              <a:rPr lang="en-GB" sz="1200"/>
              <a:t>project brings together 23 associated organisations. </a:t>
            </a:r>
            <a:endParaRPr lang="lv-LV" sz="1200"/>
          </a:p>
          <a:p>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252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Additional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Local circular transition is widely acknowledged as the key first step towards a comprehensive circular economy, as it allows a “system change” that integrates the production and consumption side at manageable scale. In particular, the “dual role” of CCSI as facilitator of circular consumption and frontrunner for circular production may be </a:t>
            </a:r>
            <a:r>
              <a:rPr lang="en-US" sz="1200" err="1"/>
              <a:t>utilised</a:t>
            </a:r>
            <a:r>
              <a:rPr lang="en-US" sz="1200"/>
              <a:t>.</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362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Additional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Unfortunately there are several challenges that impede the integration of creative and cultural actors into cities’ circular economy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Lack of Communication</a:t>
            </a:r>
            <a:r>
              <a:rPr lang="en-US"/>
              <a:t>: There's not enough sharing of knowledge and ideas between local governments and CCSI folks, so opportunities to promote circular economy at the local level are missed.</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Business Challenges</a:t>
            </a:r>
            <a:r>
              <a:rPr lang="en-US"/>
              <a:t>:  CCSI businesses need more support, like know-how, networks, and money, to develop circular models. Programs to help with this are rare.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Limited Involvement</a:t>
            </a:r>
            <a:r>
              <a:rPr lang="en-US"/>
              <a:t>: CCSI aren't consistently involved in promoting circular economy, even though they have proven tools to engage people and change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Strategic Planning</a:t>
            </a:r>
            <a:r>
              <a:rPr lang="en-US"/>
              <a:t>: Cities in the BSR often have strategies for circular economy or boosting CCSI, but they rarely combine the two strategically.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Government Support</a:t>
            </a:r>
            <a:r>
              <a:rPr lang="en-US"/>
              <a:t>: National governments aren't doing enough to support circular economy locally or involve CCSI. They lack awareness, clear rules, and financial help for these efforts</a:t>
            </a:r>
            <a:endParaRPr lang="en-15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1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CF7A-524B-43E9-89CE-511B43E4D7A2}" type="slidenum">
              <a:rPr kumimoji="0" lang="en-150"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15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96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C7637C-D7AD-4216-9021-DFF84A6236C4}" type="datetimeFigureOut">
              <a:rPr lang="en-150" smtClean="0"/>
              <a:t>03/29/2025</a:t>
            </a:fld>
            <a:endParaRPr lang="en-150"/>
          </a:p>
        </p:txBody>
      </p:sp>
      <p:sp>
        <p:nvSpPr>
          <p:cNvPr id="5" name="Footer Placeholder 4"/>
          <p:cNvSpPr>
            <a:spLocks noGrp="1"/>
          </p:cNvSpPr>
          <p:nvPr>
            <p:ph type="ftr" sz="quarter" idx="11"/>
          </p:nvPr>
        </p:nvSpPr>
        <p:spPr/>
        <p:txBody>
          <a:bodyPr/>
          <a:lstStyle/>
          <a:p>
            <a:endParaRPr lang="en-150"/>
          </a:p>
        </p:txBody>
      </p:sp>
      <p:sp>
        <p:nvSpPr>
          <p:cNvPr id="6" name="Slide Number Placeholder 5"/>
          <p:cNvSpPr>
            <a:spLocks noGrp="1"/>
          </p:cNvSpPr>
          <p:nvPr>
            <p:ph type="sldNum" sz="quarter" idx="12"/>
          </p:nvPr>
        </p:nvSpPr>
        <p:spPr/>
        <p:txBody>
          <a:bodyPr/>
          <a:lstStyle/>
          <a:p>
            <a:fld id="{F8308EB8-0617-409D-BA18-78FC78AF6DAB}" type="slidenum">
              <a:rPr lang="en-150" smtClean="0"/>
              <a:t>‹#›</a:t>
            </a:fld>
            <a:endParaRPr lang="en-150"/>
          </a:p>
        </p:txBody>
      </p:sp>
    </p:spTree>
    <p:extLst>
      <p:ext uri="{BB962C8B-B14F-4D97-AF65-F5344CB8AC3E}">
        <p14:creationId xmlns:p14="http://schemas.microsoft.com/office/powerpoint/2010/main" val="1518408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7637C-D7AD-4216-9021-DFF84A6236C4}" type="datetimeFigureOut">
              <a:rPr lang="en-150" smtClean="0"/>
              <a:t>03/29/2025</a:t>
            </a:fld>
            <a:endParaRPr lang="en-150"/>
          </a:p>
        </p:txBody>
      </p:sp>
      <p:sp>
        <p:nvSpPr>
          <p:cNvPr id="5" name="Footer Placeholder 4"/>
          <p:cNvSpPr>
            <a:spLocks noGrp="1"/>
          </p:cNvSpPr>
          <p:nvPr>
            <p:ph type="ftr" sz="quarter" idx="11"/>
          </p:nvPr>
        </p:nvSpPr>
        <p:spPr/>
        <p:txBody>
          <a:bodyPr/>
          <a:lstStyle/>
          <a:p>
            <a:endParaRPr lang="en-150"/>
          </a:p>
        </p:txBody>
      </p:sp>
      <p:sp>
        <p:nvSpPr>
          <p:cNvPr id="6" name="Slide Number Placeholder 5"/>
          <p:cNvSpPr>
            <a:spLocks noGrp="1"/>
          </p:cNvSpPr>
          <p:nvPr>
            <p:ph type="sldNum" sz="quarter" idx="12"/>
          </p:nvPr>
        </p:nvSpPr>
        <p:spPr/>
        <p:txBody>
          <a:bodyPr/>
          <a:lstStyle/>
          <a:p>
            <a:fld id="{F8308EB8-0617-409D-BA18-78FC78AF6DAB}" type="slidenum">
              <a:rPr lang="en-150" smtClean="0"/>
              <a:t>‹#›</a:t>
            </a:fld>
            <a:endParaRPr lang="en-150"/>
          </a:p>
        </p:txBody>
      </p:sp>
    </p:spTree>
    <p:extLst>
      <p:ext uri="{BB962C8B-B14F-4D97-AF65-F5344CB8AC3E}">
        <p14:creationId xmlns:p14="http://schemas.microsoft.com/office/powerpoint/2010/main" val="3882064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7637C-D7AD-4216-9021-DFF84A6236C4}" type="datetimeFigureOut">
              <a:rPr lang="en-150" smtClean="0"/>
              <a:t>03/29/2025</a:t>
            </a:fld>
            <a:endParaRPr lang="en-150"/>
          </a:p>
        </p:txBody>
      </p:sp>
      <p:sp>
        <p:nvSpPr>
          <p:cNvPr id="5" name="Footer Placeholder 4"/>
          <p:cNvSpPr>
            <a:spLocks noGrp="1"/>
          </p:cNvSpPr>
          <p:nvPr>
            <p:ph type="ftr" sz="quarter" idx="11"/>
          </p:nvPr>
        </p:nvSpPr>
        <p:spPr/>
        <p:txBody>
          <a:bodyPr/>
          <a:lstStyle/>
          <a:p>
            <a:endParaRPr lang="en-150"/>
          </a:p>
        </p:txBody>
      </p:sp>
      <p:sp>
        <p:nvSpPr>
          <p:cNvPr id="6" name="Slide Number Placeholder 5"/>
          <p:cNvSpPr>
            <a:spLocks noGrp="1"/>
          </p:cNvSpPr>
          <p:nvPr>
            <p:ph type="sldNum" sz="quarter" idx="12"/>
          </p:nvPr>
        </p:nvSpPr>
        <p:spPr/>
        <p:txBody>
          <a:bodyPr/>
          <a:lstStyle/>
          <a:p>
            <a:fld id="{F8308EB8-0617-409D-BA18-78FC78AF6DAB}" type="slidenum">
              <a:rPr lang="en-150" smtClean="0"/>
              <a:t>‹#›</a:t>
            </a:fld>
            <a:endParaRPr lang="en-150"/>
          </a:p>
        </p:txBody>
      </p:sp>
    </p:spTree>
    <p:extLst>
      <p:ext uri="{BB962C8B-B14F-4D97-AF65-F5344CB8AC3E}">
        <p14:creationId xmlns:p14="http://schemas.microsoft.com/office/powerpoint/2010/main" val="1448781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 text/sub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C8064"/>
                </a:solidFill>
              </a:defRPr>
            </a:lvl1pPr>
          </a:lstStyle>
          <a:p>
            <a:r>
              <a:rPr lang="de-DE"/>
              <a:t>Standard</a:t>
            </a:r>
            <a:r>
              <a:rPr lang="pl-PL"/>
              <a:t> </a:t>
            </a:r>
            <a:r>
              <a:rPr lang="de-DE"/>
              <a:t>t</a:t>
            </a:r>
            <a:r>
              <a:rPr lang="pl-PL"/>
              <a:t>itle</a:t>
            </a:r>
            <a:r>
              <a:rPr lang="de-DE"/>
              <a:t>.</a:t>
            </a:r>
            <a:endParaRPr lang="de-AT"/>
          </a:p>
        </p:txBody>
      </p:sp>
      <p:sp>
        <p:nvSpPr>
          <p:cNvPr id="11" name="Textplatzhalter 2"/>
          <p:cNvSpPr>
            <a:spLocks noGrp="1"/>
          </p:cNvSpPr>
          <p:nvPr>
            <p:ph type="body" sz="quarter" idx="25" hasCustomPrompt="1"/>
          </p:nvPr>
        </p:nvSpPr>
        <p:spPr>
          <a:xfrm>
            <a:off x="533852" y="1408327"/>
            <a:ext cx="8989855" cy="553998"/>
          </a:xfrm>
          <a:prstGeom prst="rect">
            <a:avLst/>
          </a:prstGeom>
        </p:spPr>
        <p:txBody>
          <a:bodyPr>
            <a:noAutofit/>
          </a:bodyPr>
          <a:lstStyle>
            <a:lvl1pPr>
              <a:defRPr sz="3600">
                <a:solidFill>
                  <a:srgbClr val="007BB2"/>
                </a:solidFill>
              </a:defRPr>
            </a:lvl1pPr>
          </a:lstStyle>
          <a:p>
            <a:pPr lvl="0"/>
            <a:r>
              <a:rPr lang="pl-PL"/>
              <a:t>Subheadline</a:t>
            </a:r>
            <a:endParaRPr lang="de-DE"/>
          </a:p>
        </p:txBody>
      </p:sp>
      <p:sp>
        <p:nvSpPr>
          <p:cNvPr id="12" name="Textplatzhalter 6"/>
          <p:cNvSpPr>
            <a:spLocks noGrp="1"/>
          </p:cNvSpPr>
          <p:nvPr>
            <p:ph type="body" sz="quarter" idx="27" hasCustomPrompt="1"/>
          </p:nvPr>
        </p:nvSpPr>
        <p:spPr>
          <a:xfrm>
            <a:off x="533851" y="2098303"/>
            <a:ext cx="11284010" cy="3829799"/>
          </a:xfrm>
          <a:prstGeom prst="rect">
            <a:avLst/>
          </a:prstGeom>
        </p:spPr>
        <p:txBody>
          <a:bodyPr/>
          <a:lstStyle>
            <a:lvl1pPr>
              <a:defRPr sz="2200" b="0">
                <a:solidFill>
                  <a:schemeClr val="tx1"/>
                </a:solidFill>
              </a:defRPr>
            </a:lvl1pPr>
          </a:lstStyle>
          <a:p>
            <a:pPr>
              <a:lnSpc>
                <a:spcPts val="2500"/>
              </a:lnSpc>
            </a:pPr>
            <a:r>
              <a:rPr lang="en-US">
                <a:solidFill>
                  <a:srgbClr val="4B4B4B"/>
                </a:solidFill>
              </a:rPr>
              <a:t>Lorem ipsum dolor sit </a:t>
            </a:r>
            <a:r>
              <a:rPr lang="en-US" err="1">
                <a:solidFill>
                  <a:srgbClr val="4B4B4B"/>
                </a:solidFill>
              </a:rPr>
              <a:t>amet</a:t>
            </a:r>
            <a:r>
              <a:rPr lang="en-US">
                <a:solidFill>
                  <a:srgbClr val="4B4B4B"/>
                </a:solidFill>
              </a:rPr>
              <a:t>, </a:t>
            </a:r>
            <a:r>
              <a:rPr lang="en-US" err="1">
                <a:solidFill>
                  <a:srgbClr val="4B4B4B"/>
                </a:solidFill>
              </a:rPr>
              <a:t>consectetur</a:t>
            </a:r>
            <a:r>
              <a:rPr lang="en-US">
                <a:solidFill>
                  <a:srgbClr val="4B4B4B"/>
                </a:solidFill>
              </a:rPr>
              <a:t> </a:t>
            </a:r>
            <a:r>
              <a:rPr lang="en-US" err="1">
                <a:solidFill>
                  <a:srgbClr val="4B4B4B"/>
                </a:solidFill>
              </a:rPr>
              <a:t>adipiscing</a:t>
            </a:r>
            <a:r>
              <a:rPr lang="en-US">
                <a:solidFill>
                  <a:srgbClr val="4B4B4B"/>
                </a:solidFill>
              </a:rPr>
              <a:t> </a:t>
            </a:r>
            <a:r>
              <a:rPr lang="en-US" err="1">
                <a:solidFill>
                  <a:srgbClr val="4B4B4B"/>
                </a:solidFill>
              </a:rPr>
              <a:t>elit</a:t>
            </a:r>
            <a:r>
              <a:rPr lang="en-US">
                <a:solidFill>
                  <a:srgbClr val="4B4B4B"/>
                </a:solidFill>
              </a:rPr>
              <a:t>. </a:t>
            </a:r>
            <a:r>
              <a:rPr lang="en-US" err="1">
                <a:solidFill>
                  <a:srgbClr val="4B4B4B"/>
                </a:solidFill>
              </a:rPr>
              <a:t>Etiam</a:t>
            </a:r>
            <a:r>
              <a:rPr lang="en-US">
                <a:solidFill>
                  <a:srgbClr val="4B4B4B"/>
                </a:solidFill>
              </a:rPr>
              <a:t> </a:t>
            </a:r>
            <a:r>
              <a:rPr lang="en-US" err="1">
                <a:solidFill>
                  <a:srgbClr val="4B4B4B"/>
                </a:solidFill>
              </a:rPr>
              <a:t>eget</a:t>
            </a:r>
            <a:r>
              <a:rPr lang="en-US">
                <a:solidFill>
                  <a:srgbClr val="4B4B4B"/>
                </a:solidFill>
              </a:rPr>
              <a:t> quam lacus. </a:t>
            </a:r>
            <a:r>
              <a:rPr lang="en-US" err="1">
                <a:solidFill>
                  <a:srgbClr val="4B4B4B"/>
                </a:solidFill>
              </a:rPr>
              <a:t>Vivamus</a:t>
            </a:r>
            <a:r>
              <a:rPr lang="en-US">
                <a:solidFill>
                  <a:srgbClr val="4B4B4B"/>
                </a:solidFill>
              </a:rPr>
              <a:t> </a:t>
            </a:r>
            <a:r>
              <a:rPr lang="en-US" err="1">
                <a:solidFill>
                  <a:srgbClr val="4B4B4B"/>
                </a:solidFill>
              </a:rPr>
              <a:t>laoreet</a:t>
            </a:r>
            <a:r>
              <a:rPr lang="en-US">
                <a:solidFill>
                  <a:srgbClr val="4B4B4B"/>
                </a:solidFill>
              </a:rPr>
              <a:t> tempus lacus, in </a:t>
            </a:r>
            <a:r>
              <a:rPr lang="en-US" err="1">
                <a:solidFill>
                  <a:srgbClr val="4B4B4B"/>
                </a:solidFill>
              </a:rPr>
              <a:t>ultricies</a:t>
            </a:r>
            <a:r>
              <a:rPr lang="en-US">
                <a:solidFill>
                  <a:srgbClr val="4B4B4B"/>
                </a:solidFill>
              </a:rPr>
              <a:t>. Lorem ipsum dolor sit </a:t>
            </a:r>
            <a:r>
              <a:rPr lang="en-US" err="1">
                <a:solidFill>
                  <a:srgbClr val="4B4B4B"/>
                </a:solidFill>
              </a:rPr>
              <a:t>amet</a:t>
            </a:r>
            <a:r>
              <a:rPr lang="en-US">
                <a:solidFill>
                  <a:srgbClr val="4B4B4B"/>
                </a:solidFill>
              </a:rPr>
              <a:t>, </a:t>
            </a:r>
            <a:r>
              <a:rPr lang="en-US" err="1">
                <a:solidFill>
                  <a:srgbClr val="4B4B4B"/>
                </a:solidFill>
              </a:rPr>
              <a:t>consectetur</a:t>
            </a:r>
            <a:r>
              <a:rPr lang="en-US">
                <a:solidFill>
                  <a:srgbClr val="4B4B4B"/>
                </a:solidFill>
              </a:rPr>
              <a:t> </a:t>
            </a:r>
            <a:r>
              <a:rPr lang="en-US" err="1">
                <a:solidFill>
                  <a:srgbClr val="4B4B4B"/>
                </a:solidFill>
              </a:rPr>
              <a:t>adipiscing</a:t>
            </a:r>
            <a:r>
              <a:rPr lang="en-US">
                <a:solidFill>
                  <a:srgbClr val="4B4B4B"/>
                </a:solidFill>
              </a:rPr>
              <a:t> </a:t>
            </a:r>
            <a:r>
              <a:rPr lang="en-US" err="1">
                <a:solidFill>
                  <a:srgbClr val="4B4B4B"/>
                </a:solidFill>
              </a:rPr>
              <a:t>elit</a:t>
            </a:r>
            <a:r>
              <a:rPr lang="en-US">
                <a:solidFill>
                  <a:srgbClr val="4B4B4B"/>
                </a:solidFill>
              </a:rPr>
              <a:t>. </a:t>
            </a:r>
            <a:r>
              <a:rPr lang="en-US" err="1">
                <a:solidFill>
                  <a:srgbClr val="4B4B4B"/>
                </a:solidFill>
              </a:rPr>
              <a:t>Etiam</a:t>
            </a:r>
            <a:r>
              <a:rPr lang="en-US">
                <a:solidFill>
                  <a:srgbClr val="4B4B4B"/>
                </a:solidFill>
              </a:rPr>
              <a:t> </a:t>
            </a:r>
            <a:r>
              <a:rPr lang="en-US" err="1">
                <a:solidFill>
                  <a:srgbClr val="4B4B4B"/>
                </a:solidFill>
              </a:rPr>
              <a:t>eget</a:t>
            </a:r>
            <a:r>
              <a:rPr lang="en-US">
                <a:solidFill>
                  <a:srgbClr val="4B4B4B"/>
                </a:solidFill>
              </a:rPr>
              <a:t> quam lacus. </a:t>
            </a:r>
            <a:r>
              <a:rPr lang="en-US" err="1">
                <a:solidFill>
                  <a:srgbClr val="4B4B4B"/>
                </a:solidFill>
              </a:rPr>
              <a:t>Vivamus</a:t>
            </a:r>
            <a:r>
              <a:rPr lang="en-US">
                <a:solidFill>
                  <a:srgbClr val="4B4B4B"/>
                </a:solidFill>
              </a:rPr>
              <a:t> </a:t>
            </a:r>
            <a:r>
              <a:rPr lang="en-US" err="1">
                <a:solidFill>
                  <a:srgbClr val="4B4B4B"/>
                </a:solidFill>
              </a:rPr>
              <a:t>laoreet</a:t>
            </a:r>
            <a:r>
              <a:rPr lang="en-US">
                <a:solidFill>
                  <a:srgbClr val="4B4B4B"/>
                </a:solidFill>
              </a:rPr>
              <a:t> tempus lacus, in </a:t>
            </a:r>
            <a:r>
              <a:rPr lang="en-US" err="1">
                <a:solidFill>
                  <a:srgbClr val="4B4B4B"/>
                </a:solidFill>
              </a:rPr>
              <a:t>ultricies</a:t>
            </a:r>
            <a:r>
              <a:rPr lang="en-US">
                <a:solidFill>
                  <a:srgbClr val="4B4B4B"/>
                </a:solidFill>
              </a:rPr>
              <a:t>.</a:t>
            </a:r>
          </a:p>
        </p:txBody>
      </p:sp>
    </p:spTree>
    <p:extLst>
      <p:ext uri="{BB962C8B-B14F-4D97-AF65-F5344CB8AC3E}">
        <p14:creationId xmlns:p14="http://schemas.microsoft.com/office/powerpoint/2010/main" val="191052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355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mpty with Foo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C8064"/>
                </a:solidFill>
              </a:defRPr>
            </a:lvl1pPr>
          </a:lstStyle>
          <a:p>
            <a:r>
              <a:rPr lang="de-DE"/>
              <a:t>Standard</a:t>
            </a:r>
            <a:r>
              <a:rPr lang="pl-PL"/>
              <a:t> title.</a:t>
            </a:r>
            <a:endParaRPr lang="de-AT"/>
          </a:p>
        </p:txBody>
      </p:sp>
    </p:spTree>
    <p:extLst>
      <p:ext uri="{BB962C8B-B14F-4D97-AF65-F5344CB8AC3E}">
        <p14:creationId xmlns:p14="http://schemas.microsoft.com/office/powerpoint/2010/main" val="1703919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7637C-D7AD-4216-9021-DFF84A6236C4}" type="datetimeFigureOut">
              <a:rPr lang="en-150" smtClean="0"/>
              <a:t>03/29/2025</a:t>
            </a:fld>
            <a:endParaRPr lang="en-150"/>
          </a:p>
        </p:txBody>
      </p:sp>
      <p:sp>
        <p:nvSpPr>
          <p:cNvPr id="5" name="Footer Placeholder 4"/>
          <p:cNvSpPr>
            <a:spLocks noGrp="1"/>
          </p:cNvSpPr>
          <p:nvPr>
            <p:ph type="ftr" sz="quarter" idx="11"/>
          </p:nvPr>
        </p:nvSpPr>
        <p:spPr/>
        <p:txBody>
          <a:bodyPr/>
          <a:lstStyle/>
          <a:p>
            <a:endParaRPr lang="en-150"/>
          </a:p>
        </p:txBody>
      </p:sp>
      <p:sp>
        <p:nvSpPr>
          <p:cNvPr id="6" name="Slide Number Placeholder 5"/>
          <p:cNvSpPr>
            <a:spLocks noGrp="1"/>
          </p:cNvSpPr>
          <p:nvPr>
            <p:ph type="sldNum" sz="quarter" idx="12"/>
          </p:nvPr>
        </p:nvSpPr>
        <p:spPr/>
        <p:txBody>
          <a:bodyPr/>
          <a:lstStyle/>
          <a:p>
            <a:fld id="{F8308EB8-0617-409D-BA18-78FC78AF6DAB}" type="slidenum">
              <a:rPr lang="en-150" smtClean="0"/>
              <a:t>‹#›</a:t>
            </a:fld>
            <a:endParaRPr lang="en-150"/>
          </a:p>
        </p:txBody>
      </p:sp>
    </p:spTree>
    <p:extLst>
      <p:ext uri="{BB962C8B-B14F-4D97-AF65-F5344CB8AC3E}">
        <p14:creationId xmlns:p14="http://schemas.microsoft.com/office/powerpoint/2010/main" val="121333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7637C-D7AD-4216-9021-DFF84A6236C4}" type="datetimeFigureOut">
              <a:rPr lang="en-150" smtClean="0"/>
              <a:t>03/29/2025</a:t>
            </a:fld>
            <a:endParaRPr lang="en-150"/>
          </a:p>
        </p:txBody>
      </p:sp>
      <p:sp>
        <p:nvSpPr>
          <p:cNvPr id="5" name="Footer Placeholder 4"/>
          <p:cNvSpPr>
            <a:spLocks noGrp="1"/>
          </p:cNvSpPr>
          <p:nvPr>
            <p:ph type="ftr" sz="quarter" idx="11"/>
          </p:nvPr>
        </p:nvSpPr>
        <p:spPr/>
        <p:txBody>
          <a:bodyPr/>
          <a:lstStyle/>
          <a:p>
            <a:endParaRPr lang="en-150"/>
          </a:p>
        </p:txBody>
      </p:sp>
      <p:sp>
        <p:nvSpPr>
          <p:cNvPr id="6" name="Slide Number Placeholder 5"/>
          <p:cNvSpPr>
            <a:spLocks noGrp="1"/>
          </p:cNvSpPr>
          <p:nvPr>
            <p:ph type="sldNum" sz="quarter" idx="12"/>
          </p:nvPr>
        </p:nvSpPr>
        <p:spPr/>
        <p:txBody>
          <a:bodyPr/>
          <a:lstStyle/>
          <a:p>
            <a:fld id="{F8308EB8-0617-409D-BA18-78FC78AF6DAB}" type="slidenum">
              <a:rPr lang="en-150" smtClean="0"/>
              <a:t>‹#›</a:t>
            </a:fld>
            <a:endParaRPr lang="en-150"/>
          </a:p>
        </p:txBody>
      </p:sp>
    </p:spTree>
    <p:extLst>
      <p:ext uri="{BB962C8B-B14F-4D97-AF65-F5344CB8AC3E}">
        <p14:creationId xmlns:p14="http://schemas.microsoft.com/office/powerpoint/2010/main" val="109010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7637C-D7AD-4216-9021-DFF84A6236C4}" type="datetimeFigureOut">
              <a:rPr lang="en-150" smtClean="0"/>
              <a:t>03/29/2025</a:t>
            </a:fld>
            <a:endParaRPr lang="en-150"/>
          </a:p>
        </p:txBody>
      </p:sp>
      <p:sp>
        <p:nvSpPr>
          <p:cNvPr id="6" name="Footer Placeholder 5"/>
          <p:cNvSpPr>
            <a:spLocks noGrp="1"/>
          </p:cNvSpPr>
          <p:nvPr>
            <p:ph type="ftr" sz="quarter" idx="11"/>
          </p:nvPr>
        </p:nvSpPr>
        <p:spPr/>
        <p:txBody>
          <a:bodyPr/>
          <a:lstStyle/>
          <a:p>
            <a:endParaRPr lang="en-150"/>
          </a:p>
        </p:txBody>
      </p:sp>
      <p:sp>
        <p:nvSpPr>
          <p:cNvPr id="7" name="Slide Number Placeholder 6"/>
          <p:cNvSpPr>
            <a:spLocks noGrp="1"/>
          </p:cNvSpPr>
          <p:nvPr>
            <p:ph type="sldNum" sz="quarter" idx="12"/>
          </p:nvPr>
        </p:nvSpPr>
        <p:spPr/>
        <p:txBody>
          <a:bodyPr/>
          <a:lstStyle/>
          <a:p>
            <a:fld id="{F8308EB8-0617-409D-BA18-78FC78AF6DAB}" type="slidenum">
              <a:rPr lang="en-150" smtClean="0"/>
              <a:t>‹#›</a:t>
            </a:fld>
            <a:endParaRPr lang="en-150"/>
          </a:p>
        </p:txBody>
      </p:sp>
    </p:spTree>
    <p:extLst>
      <p:ext uri="{BB962C8B-B14F-4D97-AF65-F5344CB8AC3E}">
        <p14:creationId xmlns:p14="http://schemas.microsoft.com/office/powerpoint/2010/main" val="419498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7637C-D7AD-4216-9021-DFF84A6236C4}" type="datetimeFigureOut">
              <a:rPr lang="en-150" smtClean="0"/>
              <a:t>03/29/2025</a:t>
            </a:fld>
            <a:endParaRPr lang="en-150"/>
          </a:p>
        </p:txBody>
      </p:sp>
      <p:sp>
        <p:nvSpPr>
          <p:cNvPr id="8" name="Footer Placeholder 7"/>
          <p:cNvSpPr>
            <a:spLocks noGrp="1"/>
          </p:cNvSpPr>
          <p:nvPr>
            <p:ph type="ftr" sz="quarter" idx="11"/>
          </p:nvPr>
        </p:nvSpPr>
        <p:spPr/>
        <p:txBody>
          <a:bodyPr/>
          <a:lstStyle/>
          <a:p>
            <a:endParaRPr lang="en-150"/>
          </a:p>
        </p:txBody>
      </p:sp>
      <p:sp>
        <p:nvSpPr>
          <p:cNvPr id="9" name="Slide Number Placeholder 8"/>
          <p:cNvSpPr>
            <a:spLocks noGrp="1"/>
          </p:cNvSpPr>
          <p:nvPr>
            <p:ph type="sldNum" sz="quarter" idx="12"/>
          </p:nvPr>
        </p:nvSpPr>
        <p:spPr/>
        <p:txBody>
          <a:bodyPr/>
          <a:lstStyle/>
          <a:p>
            <a:fld id="{F8308EB8-0617-409D-BA18-78FC78AF6DAB}" type="slidenum">
              <a:rPr lang="en-150" smtClean="0"/>
              <a:t>‹#›</a:t>
            </a:fld>
            <a:endParaRPr lang="en-150"/>
          </a:p>
        </p:txBody>
      </p:sp>
    </p:spTree>
    <p:extLst>
      <p:ext uri="{BB962C8B-B14F-4D97-AF65-F5344CB8AC3E}">
        <p14:creationId xmlns:p14="http://schemas.microsoft.com/office/powerpoint/2010/main" val="69453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7637C-D7AD-4216-9021-DFF84A6236C4}" type="datetimeFigureOut">
              <a:rPr lang="en-150" smtClean="0"/>
              <a:t>03/29/2025</a:t>
            </a:fld>
            <a:endParaRPr lang="en-150"/>
          </a:p>
        </p:txBody>
      </p:sp>
      <p:sp>
        <p:nvSpPr>
          <p:cNvPr id="4" name="Footer Placeholder 3"/>
          <p:cNvSpPr>
            <a:spLocks noGrp="1"/>
          </p:cNvSpPr>
          <p:nvPr>
            <p:ph type="ftr" sz="quarter" idx="11"/>
          </p:nvPr>
        </p:nvSpPr>
        <p:spPr/>
        <p:txBody>
          <a:bodyPr/>
          <a:lstStyle/>
          <a:p>
            <a:endParaRPr lang="en-150"/>
          </a:p>
        </p:txBody>
      </p:sp>
      <p:sp>
        <p:nvSpPr>
          <p:cNvPr id="5" name="Slide Number Placeholder 4"/>
          <p:cNvSpPr>
            <a:spLocks noGrp="1"/>
          </p:cNvSpPr>
          <p:nvPr>
            <p:ph type="sldNum" sz="quarter" idx="12"/>
          </p:nvPr>
        </p:nvSpPr>
        <p:spPr/>
        <p:txBody>
          <a:bodyPr/>
          <a:lstStyle/>
          <a:p>
            <a:fld id="{F8308EB8-0617-409D-BA18-78FC78AF6DAB}" type="slidenum">
              <a:rPr lang="en-150" smtClean="0"/>
              <a:t>‹#›</a:t>
            </a:fld>
            <a:endParaRPr lang="en-150"/>
          </a:p>
        </p:txBody>
      </p:sp>
    </p:spTree>
    <p:extLst>
      <p:ext uri="{BB962C8B-B14F-4D97-AF65-F5344CB8AC3E}">
        <p14:creationId xmlns:p14="http://schemas.microsoft.com/office/powerpoint/2010/main" val="1738452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7637C-D7AD-4216-9021-DFF84A6236C4}" type="datetimeFigureOut">
              <a:rPr lang="en-150" smtClean="0"/>
              <a:t>03/29/2025</a:t>
            </a:fld>
            <a:endParaRPr lang="en-150"/>
          </a:p>
        </p:txBody>
      </p:sp>
      <p:sp>
        <p:nvSpPr>
          <p:cNvPr id="3" name="Footer Placeholder 2"/>
          <p:cNvSpPr>
            <a:spLocks noGrp="1"/>
          </p:cNvSpPr>
          <p:nvPr>
            <p:ph type="ftr" sz="quarter" idx="11"/>
          </p:nvPr>
        </p:nvSpPr>
        <p:spPr/>
        <p:txBody>
          <a:bodyPr/>
          <a:lstStyle/>
          <a:p>
            <a:endParaRPr lang="en-150"/>
          </a:p>
        </p:txBody>
      </p:sp>
      <p:sp>
        <p:nvSpPr>
          <p:cNvPr id="4" name="Slide Number Placeholder 3"/>
          <p:cNvSpPr>
            <a:spLocks noGrp="1"/>
          </p:cNvSpPr>
          <p:nvPr>
            <p:ph type="sldNum" sz="quarter" idx="12"/>
          </p:nvPr>
        </p:nvSpPr>
        <p:spPr/>
        <p:txBody>
          <a:bodyPr/>
          <a:lstStyle/>
          <a:p>
            <a:fld id="{F8308EB8-0617-409D-BA18-78FC78AF6DAB}" type="slidenum">
              <a:rPr lang="en-150" smtClean="0"/>
              <a:t>‹#›</a:t>
            </a:fld>
            <a:endParaRPr lang="en-150"/>
          </a:p>
        </p:txBody>
      </p:sp>
    </p:spTree>
    <p:extLst>
      <p:ext uri="{BB962C8B-B14F-4D97-AF65-F5344CB8AC3E}">
        <p14:creationId xmlns:p14="http://schemas.microsoft.com/office/powerpoint/2010/main" val="1502791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7637C-D7AD-4216-9021-DFF84A6236C4}" type="datetimeFigureOut">
              <a:rPr lang="en-150" smtClean="0"/>
              <a:t>03/29/2025</a:t>
            </a:fld>
            <a:endParaRPr lang="en-150"/>
          </a:p>
        </p:txBody>
      </p:sp>
      <p:sp>
        <p:nvSpPr>
          <p:cNvPr id="6" name="Footer Placeholder 5"/>
          <p:cNvSpPr>
            <a:spLocks noGrp="1"/>
          </p:cNvSpPr>
          <p:nvPr>
            <p:ph type="ftr" sz="quarter" idx="11"/>
          </p:nvPr>
        </p:nvSpPr>
        <p:spPr/>
        <p:txBody>
          <a:bodyPr/>
          <a:lstStyle/>
          <a:p>
            <a:endParaRPr lang="en-150"/>
          </a:p>
        </p:txBody>
      </p:sp>
      <p:sp>
        <p:nvSpPr>
          <p:cNvPr id="7" name="Slide Number Placeholder 6"/>
          <p:cNvSpPr>
            <a:spLocks noGrp="1"/>
          </p:cNvSpPr>
          <p:nvPr>
            <p:ph type="sldNum" sz="quarter" idx="12"/>
          </p:nvPr>
        </p:nvSpPr>
        <p:spPr/>
        <p:txBody>
          <a:bodyPr/>
          <a:lstStyle/>
          <a:p>
            <a:fld id="{F8308EB8-0617-409D-BA18-78FC78AF6DAB}" type="slidenum">
              <a:rPr lang="en-150" smtClean="0"/>
              <a:t>‹#›</a:t>
            </a:fld>
            <a:endParaRPr lang="en-150"/>
          </a:p>
        </p:txBody>
      </p:sp>
    </p:spTree>
    <p:extLst>
      <p:ext uri="{BB962C8B-B14F-4D97-AF65-F5344CB8AC3E}">
        <p14:creationId xmlns:p14="http://schemas.microsoft.com/office/powerpoint/2010/main" val="3508969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7637C-D7AD-4216-9021-DFF84A6236C4}" type="datetimeFigureOut">
              <a:rPr lang="en-150" smtClean="0"/>
              <a:t>03/29/2025</a:t>
            </a:fld>
            <a:endParaRPr lang="en-150"/>
          </a:p>
        </p:txBody>
      </p:sp>
      <p:sp>
        <p:nvSpPr>
          <p:cNvPr id="6" name="Footer Placeholder 5"/>
          <p:cNvSpPr>
            <a:spLocks noGrp="1"/>
          </p:cNvSpPr>
          <p:nvPr>
            <p:ph type="ftr" sz="quarter" idx="11"/>
          </p:nvPr>
        </p:nvSpPr>
        <p:spPr/>
        <p:txBody>
          <a:bodyPr/>
          <a:lstStyle/>
          <a:p>
            <a:endParaRPr lang="en-150"/>
          </a:p>
        </p:txBody>
      </p:sp>
      <p:sp>
        <p:nvSpPr>
          <p:cNvPr id="7" name="Slide Number Placeholder 6"/>
          <p:cNvSpPr>
            <a:spLocks noGrp="1"/>
          </p:cNvSpPr>
          <p:nvPr>
            <p:ph type="sldNum" sz="quarter" idx="12"/>
          </p:nvPr>
        </p:nvSpPr>
        <p:spPr/>
        <p:txBody>
          <a:bodyPr/>
          <a:lstStyle/>
          <a:p>
            <a:fld id="{F8308EB8-0617-409D-BA18-78FC78AF6DAB}" type="slidenum">
              <a:rPr lang="en-150" smtClean="0"/>
              <a:t>‹#›</a:t>
            </a:fld>
            <a:endParaRPr lang="en-150"/>
          </a:p>
        </p:txBody>
      </p:sp>
    </p:spTree>
    <p:extLst>
      <p:ext uri="{BB962C8B-B14F-4D97-AF65-F5344CB8AC3E}">
        <p14:creationId xmlns:p14="http://schemas.microsoft.com/office/powerpoint/2010/main" val="4108408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C7637C-D7AD-4216-9021-DFF84A6236C4}" type="datetimeFigureOut">
              <a:rPr lang="en-150" smtClean="0"/>
              <a:t>03/29/2025</a:t>
            </a:fld>
            <a:endParaRPr lang="en-15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15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308EB8-0617-409D-BA18-78FC78AF6DAB}" type="slidenum">
              <a:rPr lang="en-150" smtClean="0"/>
              <a:t>‹#›</a:t>
            </a:fld>
            <a:endParaRPr lang="en-150"/>
          </a:p>
        </p:txBody>
      </p:sp>
    </p:spTree>
    <p:extLst>
      <p:ext uri="{BB962C8B-B14F-4D97-AF65-F5344CB8AC3E}">
        <p14:creationId xmlns:p14="http://schemas.microsoft.com/office/powerpoint/2010/main" val="5348300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F3B1FD8-99D0-58F2-DFBE-F5F843B069C6}"/>
              </a:ext>
            </a:extLst>
          </p:cNvPr>
          <p:cNvSpPr>
            <a:spLocks noGrp="1"/>
          </p:cNvSpPr>
          <p:nvPr>
            <p:ph type="body" sz="quarter" idx="27"/>
          </p:nvPr>
        </p:nvSpPr>
        <p:spPr>
          <a:xfrm>
            <a:off x="453841" y="1255485"/>
            <a:ext cx="11284010" cy="5296071"/>
          </a:xfrm>
        </p:spPr>
        <p:txBody>
          <a:bodyPr lIns="91440" tIns="45720" rIns="91440" bIns="45720" anchor="t"/>
          <a:lstStyle/>
          <a:p>
            <a:pPr marL="0" indent="0" algn="just">
              <a:buNone/>
            </a:pPr>
            <a:r>
              <a:rPr lang="lv-LV" dirty="0">
                <a:cs typeface="Calibri"/>
              </a:rPr>
              <a:t>This template can be used for workshops, meetings with your co-creation arena and other stakeholders. It can help to explain the CCC project. While the slides include the most important message, additional info and talking points can be found in some of the slides' notes sections. </a:t>
            </a:r>
          </a:p>
          <a:p>
            <a:pPr algn="just"/>
            <a:endParaRPr lang="lv-LV" dirty="0">
              <a:cs typeface="Calibri"/>
            </a:endParaRPr>
          </a:p>
          <a:p>
            <a:pPr marL="0" indent="0" algn="just">
              <a:buNone/>
            </a:pPr>
            <a:r>
              <a:rPr lang="lv-LV" dirty="0">
                <a:cs typeface="Calibri"/>
              </a:rPr>
              <a:t>The template aims to be versatile and flexible, allowing you to choose the slides you need for your purpose. It is in English, but you are welcome to translate it in your own language. </a:t>
            </a:r>
          </a:p>
          <a:p>
            <a:pPr algn="just"/>
            <a:endParaRPr lang="lv-LV" dirty="0">
              <a:solidFill>
                <a:srgbClr val="000000"/>
              </a:solidFill>
              <a:cs typeface="Calibri"/>
            </a:endParaRPr>
          </a:p>
          <a:p>
            <a:pPr marL="0" indent="0" algn="just">
              <a:buNone/>
            </a:pPr>
            <a:r>
              <a:rPr lang="lv-LV" b="1" u="sng" dirty="0">
                <a:cs typeface="Calibri"/>
              </a:rPr>
              <a:t>! Please download a copy of this presentation for your purposes and do not edit the origina</a:t>
            </a:r>
            <a:r>
              <a:rPr lang="lv-LV" u="sng" dirty="0">
                <a:cs typeface="Calibri"/>
              </a:rPr>
              <a:t>l.</a:t>
            </a:r>
          </a:p>
          <a:p>
            <a:pPr algn="just"/>
            <a:endParaRPr lang="lv-LV" u="sng" dirty="0">
              <a:cs typeface="Calibri"/>
            </a:endParaRPr>
          </a:p>
          <a:p>
            <a:pPr marL="0" indent="0" algn="just">
              <a:buNone/>
            </a:pPr>
            <a:r>
              <a:rPr lang="lv-LV" dirty="0">
                <a:cs typeface="Calibri"/>
              </a:rPr>
              <a:t>The template can be edited and ajusted over time, especially if we want to add more slides. If you think something is missing, please use the </a:t>
            </a:r>
            <a:r>
              <a:rPr lang="lv-LV" u="sng" dirty="0">
                <a:cs typeface="Calibri"/>
              </a:rPr>
              <a:t>MS TEAMS Comms deliverables and intl. Dialogue channel </a:t>
            </a:r>
            <a:r>
              <a:rPr lang="lv-LV" dirty="0">
                <a:cs typeface="Calibri"/>
              </a:rPr>
              <a:t>to communicate your needs.</a:t>
            </a:r>
          </a:p>
        </p:txBody>
      </p:sp>
      <p:sp>
        <p:nvSpPr>
          <p:cNvPr id="2" name="Title 1">
            <a:extLst>
              <a:ext uri="{FF2B5EF4-FFF2-40B4-BE49-F238E27FC236}">
                <a16:creationId xmlns:a16="http://schemas.microsoft.com/office/drawing/2014/main" id="{0DDD70FC-BEB9-F043-AC01-5850F871404F}"/>
              </a:ext>
            </a:extLst>
          </p:cNvPr>
          <p:cNvSpPr>
            <a:spLocks noGrp="1"/>
          </p:cNvSpPr>
          <p:nvPr>
            <p:ph type="title"/>
          </p:nvPr>
        </p:nvSpPr>
        <p:spPr>
          <a:xfrm>
            <a:off x="442411" y="631683"/>
            <a:ext cx="12540465" cy="140859"/>
          </a:xfrm>
        </p:spPr>
        <p:txBody>
          <a:bodyPr/>
          <a:lstStyle/>
          <a:p>
            <a:r>
              <a:rPr lang="lv-LV">
                <a:solidFill>
                  <a:schemeClr val="accent3"/>
                </a:solidFill>
                <a:cs typeface="Calibri"/>
              </a:rPr>
              <a:t>INSTRUCTIONS for this presentation</a:t>
            </a:r>
            <a:endParaRPr lang="en-US">
              <a:solidFill>
                <a:schemeClr val="accent3"/>
              </a:solidFill>
            </a:endParaRPr>
          </a:p>
        </p:txBody>
      </p:sp>
    </p:spTree>
    <p:extLst>
      <p:ext uri="{BB962C8B-B14F-4D97-AF65-F5344CB8AC3E}">
        <p14:creationId xmlns:p14="http://schemas.microsoft.com/office/powerpoint/2010/main" val="1501110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Arc 19">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95200E3-8D51-6FDD-7AAD-589DC59179A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5C8064"/>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black"/>
                </a:solidFill>
                <a:effectLst/>
                <a:uLnTx/>
                <a:uFillTx/>
                <a:latin typeface="Aptos Display" panose="02110004020202020204"/>
                <a:ea typeface="+mj-ea"/>
                <a:cs typeface="+mj-cs"/>
              </a:rPr>
              <a:t>The CCC project partners </a:t>
            </a:r>
            <a:endParaRPr kumimoji="0" lang="en-US" sz="44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pic>
        <p:nvPicPr>
          <p:cNvPr id="2" name="Picture 1">
            <a:extLst>
              <a:ext uri="{FF2B5EF4-FFF2-40B4-BE49-F238E27FC236}">
                <a16:creationId xmlns:a16="http://schemas.microsoft.com/office/drawing/2014/main" id="{2AA0C9CF-E8F8-69A6-EF62-BDEB0751708A}"/>
              </a:ext>
            </a:extLst>
          </p:cNvPr>
          <p:cNvPicPr>
            <a:picLocks noChangeAspect="1"/>
          </p:cNvPicPr>
          <p:nvPr/>
        </p:nvPicPr>
        <p:blipFill rotWithShape="1">
          <a:blip r:embed="rId3"/>
          <a:srcRect l="7970" t="1449" r="7823" b="1338"/>
          <a:stretch/>
        </p:blipFill>
        <p:spPr>
          <a:xfrm>
            <a:off x="92893" y="1672197"/>
            <a:ext cx="1201003" cy="1386498"/>
          </a:xfrm>
          <a:prstGeom prst="rect">
            <a:avLst/>
          </a:prstGeom>
        </p:spPr>
      </p:pic>
      <p:pic>
        <p:nvPicPr>
          <p:cNvPr id="4" name="Picture 3" descr="Lifestyle &amp; Design Cluster | Herning">
            <a:extLst>
              <a:ext uri="{FF2B5EF4-FFF2-40B4-BE49-F238E27FC236}">
                <a16:creationId xmlns:a16="http://schemas.microsoft.com/office/drawing/2014/main" id="{96A06EFA-44F6-5925-00F2-66534F38A75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65615" y="1672197"/>
            <a:ext cx="1386498" cy="13864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arhus Municipality | cities.multimodal">
            <a:extLst>
              <a:ext uri="{FF2B5EF4-FFF2-40B4-BE49-F238E27FC236}">
                <a16:creationId xmlns:a16="http://schemas.microsoft.com/office/drawing/2014/main" id="{199C26AA-A2C8-0923-CB43-5B2524DEC66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73492" y="1672198"/>
            <a:ext cx="2729666" cy="13864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iga Energy Agency - SMARTeeSTORY">
            <a:extLst>
              <a:ext uri="{FF2B5EF4-FFF2-40B4-BE49-F238E27FC236}">
                <a16:creationId xmlns:a16="http://schemas.microsoft.com/office/drawing/2014/main" id="{2F8256F9-7BB8-8387-9FAE-2B4EA5393495}"/>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334727" y="1670282"/>
            <a:ext cx="1824303" cy="13903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NDPC - NDPC">
            <a:extLst>
              <a:ext uri="{FF2B5EF4-FFF2-40B4-BE49-F238E27FC236}">
                <a16:creationId xmlns:a16="http://schemas.microsoft.com/office/drawing/2014/main" id="{489EFBBA-7FF1-0977-D172-590030022288}"/>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r="30259"/>
          <a:stretch/>
        </p:blipFill>
        <p:spPr bwMode="auto">
          <a:xfrm>
            <a:off x="8490599" y="1670282"/>
            <a:ext cx="1841830" cy="13864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Pomorskie in the EU (@Pomorskie_EU) / X">
            <a:extLst>
              <a:ext uri="{FF2B5EF4-FFF2-40B4-BE49-F238E27FC236}">
                <a16:creationId xmlns:a16="http://schemas.microsoft.com/office/drawing/2014/main" id="{049D0D1F-0D8A-924A-A90D-E74641486F3D}"/>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02077" y="3760848"/>
            <a:ext cx="1386498" cy="13864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Design Centre | Pomeranian Science and Technology Park Gdynia (Poland) –  BEDA">
            <a:extLst>
              <a:ext uri="{FF2B5EF4-FFF2-40B4-BE49-F238E27FC236}">
                <a16:creationId xmlns:a16="http://schemas.microsoft.com/office/drawing/2014/main" id="{021DD67B-69B9-9783-AC43-59012E2E0A4C}"/>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055569" y="3760848"/>
            <a:ext cx="1612206" cy="13864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ity of Turku | Drupal.org">
            <a:extLst>
              <a:ext uri="{FF2B5EF4-FFF2-40B4-BE49-F238E27FC236}">
                <a16:creationId xmlns:a16="http://schemas.microsoft.com/office/drawing/2014/main" id="{4D44374D-3E4C-1BE4-B7C4-7117A675F6E7}"/>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71249" y="3760848"/>
            <a:ext cx="1968657" cy="13864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Humak_logo_E400 – Eumasli">
            <a:extLst>
              <a:ext uri="{FF2B5EF4-FFF2-40B4-BE49-F238E27FC236}">
                <a16:creationId xmlns:a16="http://schemas.microsoft.com/office/drawing/2014/main" id="{B0873846-956D-B393-D7C6-22DC582A34D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2888"/>
          <a:stretch/>
        </p:blipFill>
        <p:spPr bwMode="auto">
          <a:xfrm>
            <a:off x="6712653" y="3760848"/>
            <a:ext cx="3264925" cy="1386496"/>
          </a:xfrm>
          <a:prstGeom prst="rect">
            <a:avLst/>
          </a:prstGeom>
          <a:solidFill>
            <a:schemeClr val="bg1"/>
          </a:solidFill>
        </p:spPr>
      </p:pic>
      <p:pic>
        <p:nvPicPr>
          <p:cNvPr id="19" name="Picture 20" descr="Home – Valonia">
            <a:extLst>
              <a:ext uri="{FF2B5EF4-FFF2-40B4-BE49-F238E27FC236}">
                <a16:creationId xmlns:a16="http://schemas.microsoft.com/office/drawing/2014/main" id="{065F6444-9D3C-0B71-6C5E-FD15140578AF}"/>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11859" y="5739276"/>
            <a:ext cx="3664509" cy="1058200"/>
          </a:xfrm>
          <a:prstGeom prst="rect">
            <a:avLst/>
          </a:prstGeom>
          <a:solidFill>
            <a:schemeClr val="bg1"/>
          </a:solidFill>
        </p:spPr>
      </p:pic>
      <p:pic>
        <p:nvPicPr>
          <p:cNvPr id="21" name="Picture 22" descr="Loomeinkubaator - Loomeinkubaator : Loomeinkubaator">
            <a:extLst>
              <a:ext uri="{FF2B5EF4-FFF2-40B4-BE49-F238E27FC236}">
                <a16:creationId xmlns:a16="http://schemas.microsoft.com/office/drawing/2014/main" id="{4AB28066-35A3-D0EC-D398-4612F9CA6A87}"/>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556781" y="5736375"/>
            <a:ext cx="3264925" cy="1061101"/>
          </a:xfrm>
          <a:prstGeom prst="rect">
            <a:avLst/>
          </a:prstGeom>
          <a:solidFill>
            <a:schemeClr val="bg1"/>
          </a:solidFill>
        </p:spPr>
      </p:pic>
      <p:pic>
        <p:nvPicPr>
          <p:cNvPr id="22" name="Picture 24" descr="Weimarer Strasse 6, Kiel, 24106 - Office For Rent | Office Hub">
            <a:extLst>
              <a:ext uri="{FF2B5EF4-FFF2-40B4-BE49-F238E27FC236}">
                <a16:creationId xmlns:a16="http://schemas.microsoft.com/office/drawing/2014/main" id="{6DBA55E5-07C8-DD6E-7C28-10207E08A1A8}"/>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8158222" y="5736375"/>
            <a:ext cx="3525972" cy="1058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Heinrich-Böll-Stiftung Schleswig-Holstein | LinkedIn">
            <a:extLst>
              <a:ext uri="{FF2B5EF4-FFF2-40B4-BE49-F238E27FC236}">
                <a16:creationId xmlns:a16="http://schemas.microsoft.com/office/drawing/2014/main" id="{23163211-8236-7B81-A45A-B9AFD190E903}"/>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0663998" y="1670282"/>
            <a:ext cx="1386495" cy="13864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8" descr="Zero Waste Kiel e.V. | Wir setzen uns ein für ein müllfreies Leben!">
            <a:extLst>
              <a:ext uri="{FF2B5EF4-FFF2-40B4-BE49-F238E27FC236}">
                <a16:creationId xmlns:a16="http://schemas.microsoft.com/office/drawing/2014/main" id="{44BA696E-C6B2-78E2-FEC3-4BDC90201DA7}"/>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10450325" y="3760850"/>
            <a:ext cx="1518059" cy="1386494"/>
          </a:xfrm>
          <a:prstGeom prst="rect">
            <a:avLst/>
          </a:prstGeom>
          <a:solidFill>
            <a:schemeClr val="bg1"/>
          </a:solidFill>
        </p:spPr>
      </p:pic>
    </p:spTree>
    <p:extLst>
      <p:ext uri="{BB962C8B-B14F-4D97-AF65-F5344CB8AC3E}">
        <p14:creationId xmlns:p14="http://schemas.microsoft.com/office/powerpoint/2010/main" val="1328315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Arc 19">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95200E3-8D51-6FDD-7AAD-589DC59179A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5C8064"/>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black"/>
                </a:solidFill>
                <a:effectLst/>
                <a:uLnTx/>
                <a:uFillTx/>
                <a:latin typeface="Aptos Display" panose="02110004020202020204"/>
                <a:ea typeface="+mj-ea"/>
                <a:cs typeface="+mj-cs"/>
              </a:rPr>
              <a:t>The CCC associated </a:t>
            </a:r>
            <a:r>
              <a:rPr kumimoji="0" lang="en-US" sz="4400" b="1" i="0" u="none" strike="noStrike" kern="1200" cap="none" spc="0" normalizeH="0" baseline="0" noProof="0" err="1">
                <a:ln>
                  <a:noFill/>
                </a:ln>
                <a:solidFill>
                  <a:prstClr val="black"/>
                </a:solidFill>
                <a:effectLst/>
                <a:uLnTx/>
                <a:uFillTx/>
                <a:latin typeface="Aptos Display" panose="02110004020202020204"/>
                <a:ea typeface="+mj-ea"/>
                <a:cs typeface="+mj-cs"/>
              </a:rPr>
              <a:t>organisations</a:t>
            </a:r>
            <a:endParaRPr kumimoji="0" lang="en-US" sz="44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pic>
        <p:nvPicPr>
          <p:cNvPr id="5" name="Content Placeholder 7" descr="A table with many names&#10;&#10;Description automatically generated with medium confidence">
            <a:extLst>
              <a:ext uri="{FF2B5EF4-FFF2-40B4-BE49-F238E27FC236}">
                <a16:creationId xmlns:a16="http://schemas.microsoft.com/office/drawing/2014/main" id="{5DAC320E-88E7-F30A-696F-538FE6186C34}"/>
              </a:ext>
            </a:extLst>
          </p:cNvPr>
          <p:cNvPicPr>
            <a:picLocks noChangeAspect="1"/>
          </p:cNvPicPr>
          <p:nvPr/>
        </p:nvPicPr>
        <p:blipFill>
          <a:blip r:embed="rId3"/>
          <a:stretch>
            <a:fillRect/>
          </a:stretch>
        </p:blipFill>
        <p:spPr>
          <a:xfrm>
            <a:off x="2324766" y="1393727"/>
            <a:ext cx="7542467" cy="520429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44513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D70FC-BEB9-F043-AC01-5850F871404F}"/>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a:solidFill>
                  <a:schemeClr val="tx1"/>
                </a:solidFill>
              </a:rPr>
              <a:t>Why creatives and circular economy? </a:t>
            </a:r>
          </a:p>
        </p:txBody>
      </p:sp>
      <p:pic>
        <p:nvPicPr>
          <p:cNvPr id="4" name="Picture 3">
            <a:extLst>
              <a:ext uri="{FF2B5EF4-FFF2-40B4-BE49-F238E27FC236}">
                <a16:creationId xmlns:a16="http://schemas.microsoft.com/office/drawing/2014/main" id="{8D323E54-0C6A-C0A4-93E2-45D573720546}"/>
              </a:ext>
            </a:extLst>
          </p:cNvPr>
          <p:cNvPicPr>
            <a:picLocks noChangeAspect="1"/>
          </p:cNvPicPr>
          <p:nvPr/>
        </p:nvPicPr>
        <p:blipFill>
          <a:blip r:embed="rId3"/>
          <a:srcRect l="3081"/>
          <a:stretch/>
        </p:blipFill>
        <p:spPr>
          <a:xfrm>
            <a:off x="-1" y="10"/>
            <a:ext cx="5151179" cy="6857990"/>
          </a:xfrm>
          <a:prstGeom prst="rect">
            <a:avLst/>
          </a:prstGeom>
        </p:spPr>
      </p:pic>
      <p:cxnSp>
        <p:nvCxnSpPr>
          <p:cNvPr id="22" name="Straight Connector 2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6F3B1FD8-99D0-58F2-DFBE-F5F843B069C6}"/>
              </a:ext>
            </a:extLst>
          </p:cNvPr>
          <p:cNvSpPr>
            <a:spLocks noGrp="1"/>
          </p:cNvSpPr>
          <p:nvPr>
            <p:ph type="body" sz="quarter" idx="27"/>
          </p:nvPr>
        </p:nvSpPr>
        <p:spPr>
          <a:xfrm>
            <a:off x="5868557" y="2551176"/>
            <a:ext cx="5444382" cy="3591207"/>
          </a:xfrm>
        </p:spPr>
        <p:txBody>
          <a:bodyPr vert="horz" lIns="91440" tIns="45720" rIns="91440" bIns="45720" rtlCol="0">
            <a:normAutofit/>
          </a:bodyPr>
          <a:lstStyle/>
          <a:p>
            <a:pPr marL="0" indent="0">
              <a:buNone/>
            </a:pPr>
            <a:r>
              <a:rPr lang="en-US" sz="2000"/>
              <a:t>Creatives can be drivers for circular economy in the Baltic Sea region. </a:t>
            </a:r>
          </a:p>
          <a:p>
            <a:pPr marL="0" indent="0">
              <a:buNone/>
            </a:pPr>
            <a:r>
              <a:rPr lang="en-US" sz="2000"/>
              <a:t>They are a social force with great influence on mindsets of people and can help to promote “circular lifestyles”. </a:t>
            </a:r>
          </a:p>
          <a:p>
            <a:pPr marL="0" indent="0">
              <a:buNone/>
            </a:pPr>
            <a:r>
              <a:rPr lang="en-US" sz="2000"/>
              <a:t>At the same time, they are a business field with a considerable GDP share and a high innovation potential that can support circular business models.</a:t>
            </a:r>
          </a:p>
          <a:p>
            <a:endParaRPr lang="en-US" sz="2000"/>
          </a:p>
        </p:txBody>
      </p:sp>
    </p:spTree>
    <p:extLst>
      <p:ext uri="{BB962C8B-B14F-4D97-AF65-F5344CB8AC3E}">
        <p14:creationId xmlns:p14="http://schemas.microsoft.com/office/powerpoint/2010/main" val="3725810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D70FC-BEB9-F043-AC01-5850F871404F}"/>
              </a:ext>
            </a:extLst>
          </p:cNvPr>
          <p:cNvSpPr>
            <a:spLocks noGrp="1"/>
          </p:cNvSpPr>
          <p:nvPr>
            <p:ph type="title"/>
          </p:nvPr>
        </p:nvSpPr>
        <p:spPr>
          <a:xfrm>
            <a:off x="838200" y="557189"/>
            <a:ext cx="3374136" cy="5567891"/>
          </a:xfrm>
        </p:spPr>
        <p:txBody>
          <a:bodyPr vert="horz" lIns="91440" tIns="45720" rIns="91440" bIns="45720" rtlCol="0" anchor="ctr">
            <a:normAutofit/>
          </a:bodyPr>
          <a:lstStyle/>
          <a:p>
            <a:r>
              <a:rPr lang="en-US" sz="5200" kern="1200">
                <a:solidFill>
                  <a:schemeClr val="tx1"/>
                </a:solidFill>
                <a:latin typeface="+mj-lt"/>
                <a:ea typeface="+mj-ea"/>
                <a:cs typeface="+mj-cs"/>
              </a:rPr>
              <a:t>Current challenges</a:t>
            </a:r>
          </a:p>
        </p:txBody>
      </p:sp>
      <p:graphicFrame>
        <p:nvGraphicFramePr>
          <p:cNvPr id="3" name="Text Placeholder 12">
            <a:extLst>
              <a:ext uri="{FF2B5EF4-FFF2-40B4-BE49-F238E27FC236}">
                <a16:creationId xmlns:a16="http://schemas.microsoft.com/office/drawing/2014/main" id="{76E9F011-F387-B056-CA8F-FD396B238B85}"/>
              </a:ext>
            </a:extLst>
          </p:cNvPr>
          <p:cNvGraphicFramePr/>
          <p:nvPr>
            <p:extLst>
              <p:ext uri="{D42A27DB-BD31-4B8C-83A1-F6EECF244321}">
                <p14:modId xmlns:p14="http://schemas.microsoft.com/office/powerpoint/2010/main" val="1698143123"/>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3171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D70FC-BEB9-F043-AC01-5850F871404F}"/>
              </a:ext>
            </a:extLst>
          </p:cNvPr>
          <p:cNvSpPr>
            <a:spLocks noGrp="1"/>
          </p:cNvSpPr>
          <p:nvPr>
            <p:ph type="title"/>
          </p:nvPr>
        </p:nvSpPr>
        <p:spPr>
          <a:xfrm>
            <a:off x="762000" y="1138265"/>
            <a:ext cx="5791199" cy="1401183"/>
          </a:xfrm>
        </p:spPr>
        <p:txBody>
          <a:bodyPr vert="horz" lIns="91440" tIns="45720" rIns="91440" bIns="45720" rtlCol="0" anchor="t">
            <a:normAutofit/>
          </a:bodyPr>
          <a:lstStyle/>
          <a:p>
            <a:r>
              <a:rPr lang="en-US" sz="3200" kern="1200">
                <a:solidFill>
                  <a:schemeClr val="tx1"/>
                </a:solidFill>
                <a:latin typeface="+mj-lt"/>
                <a:ea typeface="+mj-ea"/>
                <a:cs typeface="+mj-cs"/>
              </a:rPr>
              <a:t>CCC activities</a:t>
            </a:r>
          </a:p>
        </p:txBody>
      </p:sp>
      <p:cxnSp>
        <p:nvCxnSpPr>
          <p:cNvPr id="27" name="Straight Connector 26">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6F3B1FD8-99D0-58F2-DFBE-F5F843B069C6}"/>
              </a:ext>
            </a:extLst>
          </p:cNvPr>
          <p:cNvSpPr>
            <a:spLocks noGrp="1"/>
          </p:cNvSpPr>
          <p:nvPr>
            <p:ph type="body" sz="quarter" idx="27"/>
          </p:nvPr>
        </p:nvSpPr>
        <p:spPr>
          <a:xfrm>
            <a:off x="762000" y="2551176"/>
            <a:ext cx="5791199" cy="3602935"/>
          </a:xfrm>
        </p:spPr>
        <p:txBody>
          <a:bodyPr vert="horz" lIns="91440" tIns="45720" rIns="91440" bIns="45720" rtlCol="0">
            <a:normAutofit/>
          </a:bodyPr>
          <a:lstStyle/>
          <a:p>
            <a:pPr marL="0" indent="0">
              <a:buNone/>
            </a:pPr>
            <a:r>
              <a:rPr lang="en-US" sz="2800"/>
              <a:t>Through a joint learning and sharing approach, the CCC cities </a:t>
            </a:r>
            <a:r>
              <a:rPr lang="en-US" sz="2800" b="1"/>
              <a:t>develop, test, and promote methods and techniques </a:t>
            </a:r>
            <a:r>
              <a:rPr lang="en-US" sz="2800"/>
              <a:t>to involve cultural and creative sectors and industries in the transition from a linear to a circular economy. </a:t>
            </a:r>
          </a:p>
        </p:txBody>
      </p:sp>
      <p:sp>
        <p:nvSpPr>
          <p:cNvPr id="29" name="Rectangle 28">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B5AA8FB-E28F-65DD-DDFD-08B5C309D176}"/>
              </a:ext>
            </a:extLst>
          </p:cNvPr>
          <p:cNvPicPr>
            <a:picLocks noChangeAspect="1"/>
          </p:cNvPicPr>
          <p:nvPr/>
        </p:nvPicPr>
        <p:blipFill>
          <a:blip r:embed="rId3"/>
          <a:srcRect t="7279"/>
          <a:stretch/>
        </p:blipFill>
        <p:spPr>
          <a:xfrm>
            <a:off x="7224961" y="0"/>
            <a:ext cx="4986581" cy="6849790"/>
          </a:xfrm>
          <a:prstGeom prst="rect">
            <a:avLst/>
          </a:prstGeom>
        </p:spPr>
      </p:pic>
    </p:spTree>
    <p:extLst>
      <p:ext uri="{BB962C8B-B14F-4D97-AF65-F5344CB8AC3E}">
        <p14:creationId xmlns:p14="http://schemas.microsoft.com/office/powerpoint/2010/main" val="4263474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CAD9D8F9-896D-A665-B186-14E4D83A9796}"/>
              </a:ext>
            </a:extLst>
          </p:cNvPr>
          <p:cNvSpPr>
            <a:spLocks noGrp="1"/>
          </p:cNvSpPr>
          <p:nvPr>
            <p:ph type="title"/>
          </p:nvPr>
        </p:nvSpPr>
        <p:spPr>
          <a:xfrm>
            <a:off x="838200" y="643467"/>
            <a:ext cx="3129951" cy="5571066"/>
          </a:xfrm>
        </p:spPr>
        <p:txBody>
          <a:bodyPr vert="horz" lIns="91440" tIns="45720" rIns="91440" bIns="45720" rtlCol="0" anchor="ctr">
            <a:normAutofit/>
          </a:bodyPr>
          <a:lstStyle/>
          <a:p>
            <a:r>
              <a:rPr lang="en-US" kern="1200">
                <a:solidFill>
                  <a:srgbClr val="FFFFFF"/>
                </a:solidFill>
                <a:latin typeface="+mj-lt"/>
                <a:ea typeface="+mj-ea"/>
                <a:cs typeface="+mj-cs"/>
              </a:rPr>
              <a:t>Co-creation arena</a:t>
            </a:r>
          </a:p>
        </p:txBody>
      </p:sp>
      <p:sp>
        <p:nvSpPr>
          <p:cNvPr id="4" name="Text Placeholder 3">
            <a:extLst>
              <a:ext uri="{FF2B5EF4-FFF2-40B4-BE49-F238E27FC236}">
                <a16:creationId xmlns:a16="http://schemas.microsoft.com/office/drawing/2014/main" id="{8B34207C-4D13-022A-FF8E-EC579D0AE9AB}"/>
              </a:ext>
            </a:extLst>
          </p:cNvPr>
          <p:cNvSpPr>
            <a:spLocks/>
          </p:cNvSpPr>
          <p:nvPr/>
        </p:nvSpPr>
        <p:spPr>
          <a:xfrm>
            <a:off x="5207640" y="2533485"/>
            <a:ext cx="6291714" cy="2135411"/>
          </a:xfrm>
          <a:prstGeom prst="rect">
            <a:avLst/>
          </a:prstGeom>
        </p:spPr>
        <p:txBody>
          <a:bodyPr lIns="91440" tIns="45720" rIns="91440" bIns="45720" anchor="t"/>
          <a:lstStyle/>
          <a:p>
            <a:pPr defTabSz="251460">
              <a:spcAft>
                <a:spcPts val="600"/>
              </a:spcAft>
            </a:pPr>
            <a:r>
              <a:rPr lang="en-US" sz="2400" kern="1200">
                <a:latin typeface="+mn-lt"/>
                <a:ea typeface="+mn-ea"/>
                <a:cs typeface="+mn-cs"/>
              </a:rPr>
              <a:t>A platform for various stakeholders to come together and discuss how to make cities more circular </a:t>
            </a:r>
            <a:r>
              <a:rPr lang="en-US" sz="2400"/>
              <a:t>by </a:t>
            </a:r>
            <a:r>
              <a:rPr lang="en-US" sz="2400" kern="1200">
                <a:latin typeface="+mn-lt"/>
                <a:ea typeface="+mn-ea"/>
                <a:cs typeface="+mn-cs"/>
              </a:rPr>
              <a:t>involving the creative sector. </a:t>
            </a:r>
          </a:p>
          <a:p>
            <a:pPr>
              <a:spcAft>
                <a:spcPts val="600"/>
              </a:spcAft>
            </a:pPr>
            <a:endParaRPr lang="en-150" sz="2400"/>
          </a:p>
        </p:txBody>
      </p:sp>
    </p:spTree>
    <p:extLst>
      <p:ext uri="{BB962C8B-B14F-4D97-AF65-F5344CB8AC3E}">
        <p14:creationId xmlns:p14="http://schemas.microsoft.com/office/powerpoint/2010/main" val="549890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D70FC-BEB9-F043-AC01-5850F871404F}"/>
              </a:ext>
            </a:extLst>
          </p:cNvPr>
          <p:cNvSpPr>
            <a:spLocks noGrp="1"/>
          </p:cNvSpPr>
          <p:nvPr>
            <p:ph type="title"/>
          </p:nvPr>
        </p:nvSpPr>
        <p:spPr>
          <a:xfrm>
            <a:off x="1171074" y="1396686"/>
            <a:ext cx="3240506" cy="4064628"/>
          </a:xfrm>
        </p:spPr>
        <p:txBody>
          <a:bodyPr vert="horz" lIns="91440" tIns="45720" rIns="91440" bIns="45720" rtlCol="0" anchor="ctr">
            <a:normAutofit/>
          </a:bodyPr>
          <a:lstStyle/>
          <a:p>
            <a:r>
              <a:rPr lang="en-US" kern="1200">
                <a:solidFill>
                  <a:srgbClr val="FFFFFF"/>
                </a:solidFill>
                <a:latin typeface="+mj-lt"/>
                <a:ea typeface="+mj-ea"/>
                <a:cs typeface="+mj-cs"/>
              </a:rPr>
              <a:t>Business incubation</a:t>
            </a:r>
          </a:p>
        </p:txBody>
      </p:sp>
      <p:sp>
        <p:nvSpPr>
          <p:cNvPr id="27" name="Arc 2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6F3B1FD8-99D0-58F2-DFBE-F5F843B069C6}"/>
              </a:ext>
            </a:extLst>
          </p:cNvPr>
          <p:cNvSpPr>
            <a:spLocks noGrp="1"/>
          </p:cNvSpPr>
          <p:nvPr>
            <p:ph type="body" sz="quarter" idx="27"/>
          </p:nvPr>
        </p:nvSpPr>
        <p:spPr>
          <a:xfrm>
            <a:off x="5770203" y="2783333"/>
            <a:ext cx="5536397" cy="3935281"/>
          </a:xfrm>
        </p:spPr>
        <p:txBody>
          <a:bodyPr vert="horz" lIns="91440" tIns="45720" rIns="91440" bIns="45720" rtlCol="0" anchor="t">
            <a:normAutofit/>
          </a:bodyPr>
          <a:lstStyle/>
          <a:p>
            <a:pPr marL="0" indent="0">
              <a:buNone/>
            </a:pPr>
            <a:r>
              <a:rPr lang="en-US" sz="2800"/>
              <a:t>Drawing on the expertise and skills of creative actors, business support </a:t>
            </a:r>
            <a:r>
              <a:rPr lang="en-US" sz="2800" err="1"/>
              <a:t>organisations</a:t>
            </a:r>
            <a:r>
              <a:rPr lang="en-US" sz="2800"/>
              <a:t> in each city help businesses become more circular.</a:t>
            </a:r>
          </a:p>
        </p:txBody>
      </p:sp>
    </p:spTree>
    <p:extLst>
      <p:ext uri="{BB962C8B-B14F-4D97-AF65-F5344CB8AC3E}">
        <p14:creationId xmlns:p14="http://schemas.microsoft.com/office/powerpoint/2010/main" val="2672195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D70FC-BEB9-F043-AC01-5850F871404F}"/>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Citizens’ engagement</a:t>
            </a:r>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 Placeholder 6">
            <a:extLst>
              <a:ext uri="{FF2B5EF4-FFF2-40B4-BE49-F238E27FC236}">
                <a16:creationId xmlns:a16="http://schemas.microsoft.com/office/drawing/2014/main" id="{6F3B1FD8-99D0-58F2-DFBE-F5F843B069C6}"/>
              </a:ext>
            </a:extLst>
          </p:cNvPr>
          <p:cNvSpPr>
            <a:spLocks noGrp="1"/>
          </p:cNvSpPr>
          <p:nvPr>
            <p:ph type="body" sz="quarter" idx="27"/>
          </p:nvPr>
        </p:nvSpPr>
        <p:spPr>
          <a:xfrm>
            <a:off x="4447308" y="591344"/>
            <a:ext cx="6906491" cy="5585619"/>
          </a:xfrm>
        </p:spPr>
        <p:txBody>
          <a:bodyPr vert="horz" lIns="91440" tIns="45720" rIns="91440" bIns="45720" rtlCol="0" anchor="ctr">
            <a:normAutofit/>
          </a:bodyPr>
          <a:lstStyle/>
          <a:p>
            <a:pPr marL="0" indent="0">
              <a:buNone/>
            </a:pPr>
            <a:r>
              <a:rPr lang="lv-LV" sz="2800"/>
              <a:t>With the help of creatives, each city implements initiatives which showcase how citizens can lead a more circular lifestyle. </a:t>
            </a:r>
            <a:endParaRPr lang="en-US" sz="2800"/>
          </a:p>
        </p:txBody>
      </p:sp>
    </p:spTree>
    <p:extLst>
      <p:ext uri="{BB962C8B-B14F-4D97-AF65-F5344CB8AC3E}">
        <p14:creationId xmlns:p14="http://schemas.microsoft.com/office/powerpoint/2010/main" val="3952086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D70FC-BEB9-F043-AC01-5850F871404F}"/>
              </a:ext>
            </a:extLst>
          </p:cNvPr>
          <p:cNvSpPr>
            <a:spLocks noGrp="1"/>
          </p:cNvSpPr>
          <p:nvPr>
            <p:ph type="title"/>
          </p:nvPr>
        </p:nvSpPr>
        <p:spPr>
          <a:xfrm>
            <a:off x="1171074" y="1396686"/>
            <a:ext cx="3240506" cy="4064628"/>
          </a:xfrm>
        </p:spPr>
        <p:txBody>
          <a:bodyPr vert="horz" lIns="91440" tIns="45720" rIns="91440" bIns="45720" rtlCol="0" anchor="ctr">
            <a:normAutofit/>
          </a:bodyPr>
          <a:lstStyle/>
          <a:p>
            <a:r>
              <a:rPr lang="en-US" sz="3700" kern="1200">
                <a:solidFill>
                  <a:srgbClr val="FFFFFF"/>
                </a:solidFill>
                <a:latin typeface="+mj-lt"/>
                <a:ea typeface="+mj-ea"/>
                <a:cs typeface="+mj-cs"/>
              </a:rPr>
              <a:t>Strategy development</a:t>
            </a:r>
          </a:p>
        </p:txBody>
      </p:sp>
      <p:sp>
        <p:nvSpPr>
          <p:cNvPr id="21" name="Arc 2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6F3B1FD8-99D0-58F2-DFBE-F5F843B069C6}"/>
              </a:ext>
            </a:extLst>
          </p:cNvPr>
          <p:cNvSpPr>
            <a:spLocks noGrp="1"/>
          </p:cNvSpPr>
          <p:nvPr>
            <p:ph type="body" sz="quarter" idx="27"/>
          </p:nvPr>
        </p:nvSpPr>
        <p:spPr>
          <a:xfrm>
            <a:off x="5370153" y="1526033"/>
            <a:ext cx="5536397" cy="3935281"/>
          </a:xfrm>
          <a:solidFill>
            <a:schemeClr val="bg1"/>
          </a:solidFill>
        </p:spPr>
        <p:txBody>
          <a:bodyPr vert="horz" lIns="91440" tIns="45720" rIns="91440" bIns="45720" rtlCol="0">
            <a:normAutofit/>
          </a:bodyPr>
          <a:lstStyle/>
          <a:p>
            <a:pPr marL="0" indent="0">
              <a:buNone/>
            </a:pPr>
            <a:r>
              <a:rPr lang="lv-LV" sz="2800"/>
              <a:t>Each city develops a strategy, which assigns dedicated role</a:t>
            </a:r>
            <a:r>
              <a:rPr lang="en-GB" sz="2800"/>
              <a:t>s and responsibilities </a:t>
            </a:r>
            <a:r>
              <a:rPr lang="lv-LV" sz="2800"/>
              <a:t>for creative a</a:t>
            </a:r>
            <a:r>
              <a:rPr lang="en-GB" sz="2800" err="1"/>
              <a:t>nd</a:t>
            </a:r>
            <a:r>
              <a:rPr lang="en-GB" sz="2800"/>
              <a:t> cultural a</a:t>
            </a:r>
            <a:r>
              <a:rPr lang="lv-LV" sz="2800"/>
              <a:t>ctors in the </a:t>
            </a:r>
            <a:r>
              <a:rPr lang="en-GB" sz="2800"/>
              <a:t>journey</a:t>
            </a:r>
            <a:r>
              <a:rPr lang="lv-LV" sz="2800"/>
              <a:t> towards a circular economy.</a:t>
            </a:r>
            <a:endParaRPr lang="en-US" sz="2800"/>
          </a:p>
        </p:txBody>
      </p:sp>
    </p:spTree>
    <p:extLst>
      <p:ext uri="{BB962C8B-B14F-4D97-AF65-F5344CB8AC3E}">
        <p14:creationId xmlns:p14="http://schemas.microsoft.com/office/powerpoint/2010/main" val="1745398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D70FC-BEB9-F043-AC01-5850F871404F}"/>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kern="1200">
                <a:solidFill>
                  <a:schemeClr val="tx1"/>
                </a:solidFill>
                <a:latin typeface="+mj-lt"/>
                <a:ea typeface="+mj-ea"/>
                <a:cs typeface="+mj-cs"/>
              </a:rPr>
              <a:t>Implementation of CCC activities</a:t>
            </a:r>
          </a:p>
        </p:txBody>
      </p:sp>
      <p:sp>
        <p:nvSpPr>
          <p:cNvPr id="22" name="Rectangle 2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 Placeholder 6">
            <a:extLst>
              <a:ext uri="{FF2B5EF4-FFF2-40B4-BE49-F238E27FC236}">
                <a16:creationId xmlns:a16="http://schemas.microsoft.com/office/drawing/2014/main" id="{6F3B1FD8-99D0-58F2-DFBE-F5F843B069C6}"/>
              </a:ext>
            </a:extLst>
          </p:cNvPr>
          <p:cNvSpPr>
            <a:spLocks/>
          </p:cNvSpPr>
          <p:nvPr/>
        </p:nvSpPr>
        <p:spPr>
          <a:xfrm>
            <a:off x="838200" y="2320528"/>
            <a:ext cx="10515600" cy="3569000"/>
          </a:xfrm>
          <a:prstGeom prst="rect">
            <a:avLst/>
          </a:prstGeom>
        </p:spPr>
        <p:txBody>
          <a:bodyPr>
            <a:normAutofit/>
          </a:bodyPr>
          <a:lstStyle/>
          <a:p>
            <a:pPr algn="just" defTabSz="425196">
              <a:spcAft>
                <a:spcPts val="600"/>
              </a:spcAft>
            </a:pPr>
            <a:r>
              <a:rPr lang="lv-LV" sz="2800" kern="1200">
                <a:solidFill>
                  <a:schemeClr val="tx1"/>
                </a:solidFill>
                <a:latin typeface="+mn-lt"/>
                <a:ea typeface="+mn-ea"/>
                <a:cs typeface="+mn-cs"/>
              </a:rPr>
              <a:t>Throughout the three year implementation period of the project, the CCC activities are structured in three work packages.</a:t>
            </a:r>
          </a:p>
          <a:p>
            <a:pPr algn="just" defTabSz="425196">
              <a:spcAft>
                <a:spcPts val="600"/>
              </a:spcAft>
            </a:pPr>
            <a:endParaRPr lang="lv-LV" sz="2800" kern="1200">
              <a:solidFill>
                <a:schemeClr val="tx1"/>
              </a:solidFill>
              <a:latin typeface="+mn-lt"/>
              <a:ea typeface="+mn-ea"/>
              <a:cs typeface="+mn-cs"/>
            </a:endParaRPr>
          </a:p>
          <a:p>
            <a:pPr algn="just">
              <a:spcAft>
                <a:spcPts val="600"/>
              </a:spcAft>
            </a:pPr>
            <a:endParaRPr lang="en-GB" sz="3200"/>
          </a:p>
        </p:txBody>
      </p:sp>
      <p:sp>
        <p:nvSpPr>
          <p:cNvPr id="3" name="Rectangle: Rounded Corners 2">
            <a:extLst>
              <a:ext uri="{FF2B5EF4-FFF2-40B4-BE49-F238E27FC236}">
                <a16:creationId xmlns:a16="http://schemas.microsoft.com/office/drawing/2014/main" id="{176EEF41-869C-A6C2-FBBF-C88B5412ABBE}"/>
              </a:ext>
            </a:extLst>
          </p:cNvPr>
          <p:cNvSpPr/>
          <p:nvPr/>
        </p:nvSpPr>
        <p:spPr>
          <a:xfrm>
            <a:off x="1583435" y="3869938"/>
            <a:ext cx="2056049" cy="1449886"/>
          </a:xfrm>
          <a:prstGeom prst="roundRect">
            <a:avLst/>
          </a:prstGeom>
          <a:solidFill>
            <a:srgbClr val="376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25196">
              <a:spcAft>
                <a:spcPts val="600"/>
              </a:spcAft>
            </a:pPr>
            <a:r>
              <a:rPr lang="en-GB" sz="2000" b="1" kern="1200">
                <a:solidFill>
                  <a:schemeClr val="bg1"/>
                </a:solidFill>
                <a:latin typeface="+mn-lt"/>
                <a:ea typeface="+mn-ea"/>
                <a:cs typeface="+mn-cs"/>
              </a:rPr>
              <a:t>Preparation</a:t>
            </a:r>
            <a:endParaRPr lang="en-150" sz="2000" b="1">
              <a:solidFill>
                <a:schemeClr val="bg1"/>
              </a:solidFill>
            </a:endParaRPr>
          </a:p>
        </p:txBody>
      </p:sp>
      <p:sp>
        <p:nvSpPr>
          <p:cNvPr id="4" name="Rectangle: Rounded Corners 3">
            <a:extLst>
              <a:ext uri="{FF2B5EF4-FFF2-40B4-BE49-F238E27FC236}">
                <a16:creationId xmlns:a16="http://schemas.microsoft.com/office/drawing/2014/main" id="{B1BCEFCC-CFC2-8C23-65A1-F86E9D873007}"/>
              </a:ext>
            </a:extLst>
          </p:cNvPr>
          <p:cNvSpPr/>
          <p:nvPr/>
        </p:nvSpPr>
        <p:spPr>
          <a:xfrm>
            <a:off x="4637248" y="3869938"/>
            <a:ext cx="2056049" cy="1449886"/>
          </a:xfrm>
          <a:prstGeom prst="roundRect">
            <a:avLst/>
          </a:prstGeom>
          <a:solidFill>
            <a:srgbClr val="376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25196">
              <a:spcAft>
                <a:spcPts val="600"/>
              </a:spcAft>
            </a:pPr>
            <a:r>
              <a:rPr lang="en-GB" sz="2000" b="1" kern="1200">
                <a:solidFill>
                  <a:schemeClr val="bg1"/>
                </a:solidFill>
                <a:latin typeface="+mn-lt"/>
                <a:ea typeface="+mn-ea"/>
                <a:cs typeface="+mn-cs"/>
              </a:rPr>
              <a:t>Testing</a:t>
            </a:r>
            <a:endParaRPr lang="en-150" sz="2000" b="1">
              <a:solidFill>
                <a:schemeClr val="bg1"/>
              </a:solidFill>
            </a:endParaRPr>
          </a:p>
        </p:txBody>
      </p:sp>
      <p:sp>
        <p:nvSpPr>
          <p:cNvPr id="5" name="Rectangle: Rounded Corners 4">
            <a:extLst>
              <a:ext uri="{FF2B5EF4-FFF2-40B4-BE49-F238E27FC236}">
                <a16:creationId xmlns:a16="http://schemas.microsoft.com/office/drawing/2014/main" id="{78DFD55B-E2EC-B818-7B1E-5B4F6257FF3B}"/>
              </a:ext>
            </a:extLst>
          </p:cNvPr>
          <p:cNvSpPr/>
          <p:nvPr/>
        </p:nvSpPr>
        <p:spPr>
          <a:xfrm>
            <a:off x="7691062" y="3869938"/>
            <a:ext cx="2056049" cy="1449886"/>
          </a:xfrm>
          <a:prstGeom prst="roundRect">
            <a:avLst/>
          </a:prstGeom>
          <a:solidFill>
            <a:srgbClr val="376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25196">
              <a:spcAft>
                <a:spcPts val="600"/>
              </a:spcAft>
            </a:pPr>
            <a:r>
              <a:rPr lang="en-GB" sz="2000" b="1" kern="1200">
                <a:solidFill>
                  <a:schemeClr val="bg1"/>
                </a:solidFill>
                <a:latin typeface="+mn-lt"/>
                <a:ea typeface="+mn-ea"/>
                <a:cs typeface="+mn-cs"/>
              </a:rPr>
              <a:t>Dissemination</a:t>
            </a:r>
            <a:endParaRPr lang="en-150" sz="2000" b="1">
              <a:solidFill>
                <a:schemeClr val="bg1"/>
              </a:solidFill>
            </a:endParaRPr>
          </a:p>
        </p:txBody>
      </p:sp>
    </p:spTree>
    <p:extLst>
      <p:ext uri="{BB962C8B-B14F-4D97-AF65-F5344CB8AC3E}">
        <p14:creationId xmlns:p14="http://schemas.microsoft.com/office/powerpoint/2010/main" val="49701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12"/>
          <p:cNvSpPr txBox="1">
            <a:spLocks/>
          </p:cNvSpPr>
          <p:nvPr/>
        </p:nvSpPr>
        <p:spPr>
          <a:xfrm>
            <a:off x="821495" y="2883317"/>
            <a:ext cx="6083177" cy="1446550"/>
          </a:xfrm>
          <a:prstGeom prst="rect">
            <a:avLst/>
          </a:prstGeom>
          <a:noFill/>
        </p:spPr>
        <p:txBody>
          <a:bodyPr lIns="0" rIns="0" anchor="ctr" anchorCtr="0">
            <a:spAutoFit/>
          </a:bodyPr>
          <a:lstStyle>
            <a:lvl1pPr marL="0" indent="0" algn="l" defTabSz="914400" rtl="0" eaLnBrk="1" latinLnBrk="0" hangingPunct="1">
              <a:spcBef>
                <a:spcPct val="20000"/>
              </a:spcBef>
              <a:buFont typeface="Arial" panose="020B0604020202020204" pitchFamily="34" charset="0"/>
              <a:buNone/>
              <a:defRPr sz="36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spcBef>
                <a:spcPct val="20000"/>
              </a:spcBef>
              <a:spcAft>
                <a:spcPts val="0"/>
              </a:spcAft>
              <a:buClrTx/>
              <a:buSzTx/>
              <a:buFont typeface="Arial" panose="020B0604020202020204" pitchFamily="34" charset="0"/>
              <a:buNone/>
              <a:tabLst/>
              <a:defRPr/>
            </a:pPr>
            <a:r>
              <a:rPr kumimoji="0" lang="lv-LV" sz="4400" b="1" i="0" u="none" strike="noStrike" kern="1200" cap="none" spc="0" normalizeH="0" baseline="0" noProof="0">
                <a:ln>
                  <a:noFill/>
                </a:ln>
                <a:solidFill>
                  <a:schemeClr val="accent3"/>
                </a:solidFill>
                <a:effectLst/>
                <a:uLnTx/>
                <a:uFillTx/>
                <a:latin typeface="Calibri" panose="020F0502020204030204"/>
                <a:ea typeface="+mn-ea"/>
                <a:cs typeface="+mn-cs"/>
              </a:rPr>
              <a:t>Interreg BSR project «</a:t>
            </a:r>
            <a:r>
              <a:rPr kumimoji="0" lang="lv-LV" sz="4400" b="1" i="0" u="none" strike="noStrike" kern="1200" cap="none" spc="0" normalizeH="0" baseline="0" noProof="0">
                <a:ln>
                  <a:noFill/>
                </a:ln>
                <a:solidFill>
                  <a:srgbClr val="376D49"/>
                </a:solidFill>
                <a:effectLst/>
                <a:uLnTx/>
                <a:uFillTx/>
                <a:latin typeface="Calibri" panose="020F0502020204030204"/>
                <a:ea typeface="+mn-ea"/>
                <a:cs typeface="+mn-cs"/>
              </a:rPr>
              <a:t>Creative</a:t>
            </a:r>
            <a:r>
              <a:rPr kumimoji="0" lang="lv-LV" sz="4400" b="1" i="0" u="none" strike="noStrike" kern="1200" cap="none" spc="0" normalizeH="0" baseline="0" noProof="0">
                <a:ln>
                  <a:noFill/>
                </a:ln>
                <a:solidFill>
                  <a:schemeClr val="accent3"/>
                </a:solidFill>
                <a:effectLst/>
                <a:uLnTx/>
                <a:uFillTx/>
                <a:latin typeface="Calibri" panose="020F0502020204030204"/>
                <a:ea typeface="+mn-ea"/>
                <a:cs typeface="+mn-cs"/>
              </a:rPr>
              <a:t> Circular Cities»</a:t>
            </a:r>
            <a:endParaRPr kumimoji="0" lang="de-AT" sz="4400" b="1" i="0" u="none" strike="noStrike" kern="1200" cap="none" spc="0" normalizeH="0" baseline="0" noProof="0">
              <a:ln>
                <a:noFill/>
              </a:ln>
              <a:solidFill>
                <a:schemeClr val="accent3"/>
              </a:solidFill>
              <a:effectLst/>
              <a:uLnTx/>
              <a:uFillTx/>
              <a:latin typeface="Calibri" panose="020F0502020204030204"/>
              <a:ea typeface="+mn-ea"/>
              <a:cs typeface="+mn-cs"/>
            </a:endParaRPr>
          </a:p>
        </p:txBody>
      </p:sp>
      <p:sp>
        <p:nvSpPr>
          <p:cNvPr id="10" name="Untertitel 2"/>
          <p:cNvSpPr txBox="1">
            <a:spLocks/>
          </p:cNvSpPr>
          <p:nvPr/>
        </p:nvSpPr>
        <p:spPr>
          <a:xfrm>
            <a:off x="884043" y="4445555"/>
            <a:ext cx="3580804" cy="1471361"/>
          </a:xfrm>
          <a:prstGeom prst="rect">
            <a:avLst/>
          </a:prstGeom>
          <a:noFill/>
        </p:spPr>
        <p:txBody>
          <a:bodyPr vert="horz" wrap="none" lIns="0" tIns="180000" rIns="0" bIns="0" rtlCol="0" anchor="t" anchorCtr="0">
            <a:noAutofit/>
          </a:bodyPr>
          <a:lstStyle>
            <a:lvl1pPr marL="0" indent="0" algn="l" defTabSz="914400" rtl="0" eaLnBrk="1" latinLnBrk="0" hangingPunct="1">
              <a:spcBef>
                <a:spcPct val="20000"/>
              </a:spcBef>
              <a:buFont typeface="Arial" panose="020B0604020202020204" pitchFamily="34" charset="0"/>
              <a:buNone/>
              <a:defRPr sz="2000" i="0" kern="1200" spc="100" baseline="0">
                <a:solidFill>
                  <a:schemeClr val="bg2"/>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2400" b="1" i="0" u="none" strike="noStrike" kern="1200" cap="none" spc="100" normalizeH="0" baseline="30000" noProof="0">
                <a:ln>
                  <a:noFill/>
                </a:ln>
                <a:solidFill>
                  <a:schemeClr val="accent3"/>
                </a:solidFill>
                <a:effectLst/>
                <a:uLnTx/>
                <a:uFillTx/>
                <a:latin typeface="Calibri" panose="020F0502020204030204"/>
                <a:ea typeface="+mn-ea"/>
                <a:cs typeface="Arial" panose="020B0604020202020204" pitchFamily="34" charset="0"/>
              </a:rPr>
              <a:t>Place </a:t>
            </a:r>
            <a:r>
              <a:rPr kumimoji="0" lang="de-DE" sz="2400" b="0" i="0" u="none" strike="noStrike" kern="1200" cap="none" spc="100" normalizeH="0" baseline="30000" noProof="0">
                <a:ln>
                  <a:noFill/>
                </a:ln>
                <a:solidFill>
                  <a:schemeClr val="accent3"/>
                </a:solidFill>
                <a:effectLst/>
                <a:uLnTx/>
                <a:uFillTx/>
                <a:latin typeface="Calibri" panose="020F0502020204030204"/>
                <a:ea typeface="+mn-ea"/>
                <a:cs typeface="Arial" panose="020B0604020202020204" pitchFamily="34" charset="0"/>
              </a:rPr>
              <a:t>| </a:t>
            </a:r>
            <a:r>
              <a:rPr kumimoji="0" lang="de-DE" sz="2400" b="1" i="0" u="none" strike="noStrike" kern="1200" cap="none" spc="100" normalizeH="0" baseline="30000" noProof="0">
                <a:ln>
                  <a:noFill/>
                </a:ln>
                <a:solidFill>
                  <a:schemeClr val="accent3"/>
                </a:solidFill>
                <a:effectLst/>
                <a:uLnTx/>
                <a:uFillTx/>
                <a:latin typeface="Calibri" panose="020F0502020204030204"/>
                <a:ea typeface="+mn-ea"/>
                <a:cs typeface="Arial" panose="020B0604020202020204" pitchFamily="34" charset="0"/>
              </a:rPr>
              <a:t>Date</a:t>
            </a:r>
            <a:br>
              <a:rPr kumimoji="0" lang="de-DE" sz="2400" b="1" i="0" u="none" strike="noStrike" kern="1200" cap="none" spc="100" normalizeH="0" baseline="30000" noProof="0">
                <a:ln>
                  <a:noFill/>
                </a:ln>
                <a:solidFill>
                  <a:schemeClr val="accent3"/>
                </a:solidFill>
                <a:effectLst/>
                <a:uLnTx/>
                <a:uFillTx/>
                <a:latin typeface="Calibri" panose="020F0502020204030204"/>
                <a:ea typeface="+mn-ea"/>
                <a:cs typeface="Arial" panose="020B0604020202020204" pitchFamily="34" charset="0"/>
              </a:rPr>
            </a:br>
            <a:r>
              <a:rPr kumimoji="0" lang="de-DE" sz="2400" b="1" i="0" u="none" strike="noStrike" kern="1200" cap="none" spc="100" normalizeH="0" baseline="30000" noProof="0">
                <a:ln>
                  <a:noFill/>
                </a:ln>
                <a:solidFill>
                  <a:schemeClr val="accent3"/>
                </a:solidFill>
                <a:effectLst/>
                <a:uLnTx/>
                <a:uFillTx/>
                <a:latin typeface="Calibri" panose="020F0502020204030204"/>
                <a:ea typeface="+mn-ea"/>
                <a:cs typeface="Arial" panose="020B0604020202020204" pitchFamily="34" charset="0"/>
              </a:rPr>
              <a:t>Speaker</a:t>
            </a:r>
            <a:br>
              <a:rPr kumimoji="0" lang="de-DE" sz="2400" b="1" i="0" u="none" strike="noStrike" kern="1200" cap="none" spc="100" normalizeH="0" baseline="30000" noProof="0">
                <a:ln>
                  <a:noFill/>
                </a:ln>
                <a:solidFill>
                  <a:schemeClr val="accent3"/>
                </a:solidFill>
                <a:effectLst/>
                <a:uLnTx/>
                <a:uFillTx/>
                <a:latin typeface="Calibri" panose="020F0502020204030204"/>
                <a:ea typeface="+mn-ea"/>
                <a:cs typeface="Arial" panose="020B0604020202020204" pitchFamily="34" charset="0"/>
              </a:rPr>
            </a:br>
            <a:br>
              <a:rPr kumimoji="0" lang="de-DE" sz="2400" b="1" i="0" u="none" strike="noStrike" kern="1200" cap="none" spc="100" normalizeH="0" baseline="30000" noProof="0">
                <a:ln>
                  <a:noFill/>
                </a:ln>
                <a:solidFill>
                  <a:schemeClr val="accent3"/>
                </a:solidFill>
                <a:effectLst/>
                <a:uLnTx/>
                <a:uFillTx/>
                <a:latin typeface="Calibri" panose="020F0502020204030204"/>
                <a:ea typeface="+mn-ea"/>
                <a:cs typeface="Arial" panose="020B0604020202020204" pitchFamily="34" charset="0"/>
              </a:rPr>
            </a:br>
            <a:r>
              <a:rPr kumimoji="0" lang="de-DE" sz="2400" b="1" i="0" u="none" strike="noStrike" kern="1200" cap="none" spc="100" normalizeH="0" baseline="30000" noProof="0">
                <a:ln>
                  <a:noFill/>
                </a:ln>
                <a:solidFill>
                  <a:schemeClr val="accent3"/>
                </a:solidFill>
                <a:effectLst/>
                <a:uLnTx/>
                <a:uFillTx/>
                <a:latin typeface="Calibri" panose="020F0502020204030204"/>
                <a:ea typeface="+mn-ea"/>
                <a:cs typeface="Arial" panose="020B0604020202020204" pitchFamily="34" charset="0"/>
              </a:rPr>
              <a:t>interreg-baltic.eu/</a:t>
            </a:r>
            <a:r>
              <a:rPr kumimoji="0" lang="de-DE" sz="2400" b="1" i="0" u="none" strike="noStrike" kern="1200" cap="none" spc="100" normalizeH="0" baseline="30000" noProof="0" err="1">
                <a:ln>
                  <a:noFill/>
                </a:ln>
                <a:solidFill>
                  <a:schemeClr val="accent3"/>
                </a:solidFill>
                <a:effectLst/>
                <a:uLnTx/>
                <a:uFillTx/>
                <a:latin typeface="Calibri" panose="020F0502020204030204"/>
                <a:ea typeface="+mn-ea"/>
                <a:cs typeface="Arial" panose="020B0604020202020204" pitchFamily="34" charset="0"/>
              </a:rPr>
              <a:t>project</a:t>
            </a:r>
            <a:r>
              <a:rPr kumimoji="0" lang="de-DE" sz="2400" b="1" i="0" u="none" strike="noStrike" kern="1200" cap="none" spc="100" normalizeH="0" baseline="30000" noProof="0">
                <a:ln>
                  <a:noFill/>
                </a:ln>
                <a:solidFill>
                  <a:schemeClr val="accent3"/>
                </a:solidFill>
                <a:effectLst/>
                <a:uLnTx/>
                <a:uFillTx/>
                <a:latin typeface="Calibri" panose="020F0502020204030204"/>
                <a:ea typeface="+mn-ea"/>
                <a:cs typeface="Arial" panose="020B0604020202020204" pitchFamily="34" charset="0"/>
              </a:rPr>
              <a:t>/</a:t>
            </a:r>
            <a:r>
              <a:rPr kumimoji="0" lang="lv-LV" sz="2400" b="1" i="0" u="none" strike="noStrike" kern="1200" cap="none" spc="100" normalizeH="0" baseline="30000" noProof="0">
                <a:ln>
                  <a:noFill/>
                </a:ln>
                <a:solidFill>
                  <a:schemeClr val="accent3"/>
                </a:solidFill>
                <a:effectLst/>
                <a:uLnTx/>
                <a:uFillTx/>
                <a:latin typeface="Calibri" panose="020F0502020204030204"/>
                <a:ea typeface="+mn-ea"/>
                <a:cs typeface="Arial" panose="020B0604020202020204" pitchFamily="34" charset="0"/>
              </a:rPr>
              <a:t>ccc</a:t>
            </a:r>
            <a:endParaRPr kumimoji="0" lang="de-DE" sz="2400" b="0" i="0" u="none" strike="noStrike" kern="1200" cap="none" spc="100" normalizeH="0" baseline="30000" noProof="0">
              <a:ln>
                <a:noFill/>
              </a:ln>
              <a:solidFill>
                <a:schemeClr val="accent3"/>
              </a:solidFill>
              <a:effectLst/>
              <a:uLnTx/>
              <a:uFillTx/>
              <a:latin typeface="Calibri" panose="020F0502020204030204"/>
              <a:ea typeface="+mn-ea"/>
              <a:cs typeface="Arial" panose="020B0604020202020204" pitchFamily="34" charset="0"/>
            </a:endParaRPr>
          </a:p>
        </p:txBody>
      </p:sp>
      <p:pic>
        <p:nvPicPr>
          <p:cNvPr id="6" name="Picture 5">
            <a:extLst>
              <a:ext uri="{FF2B5EF4-FFF2-40B4-BE49-F238E27FC236}">
                <a16:creationId xmlns:a16="http://schemas.microsoft.com/office/drawing/2014/main" id="{3CCD0523-FD3C-101F-2231-8EDD75302B16}"/>
              </a:ext>
            </a:extLst>
          </p:cNvPr>
          <p:cNvPicPr>
            <a:picLocks noChangeAspect="1"/>
          </p:cNvPicPr>
          <p:nvPr/>
        </p:nvPicPr>
        <p:blipFill>
          <a:blip r:embed="rId2"/>
          <a:stretch>
            <a:fillRect/>
          </a:stretch>
        </p:blipFill>
        <p:spPr>
          <a:xfrm>
            <a:off x="414670" y="212651"/>
            <a:ext cx="5580857" cy="2360428"/>
          </a:xfrm>
          <a:prstGeom prst="rect">
            <a:avLst/>
          </a:prstGeom>
          <a:ln>
            <a:noFill/>
          </a:ln>
        </p:spPr>
      </p:pic>
      <p:grpSp>
        <p:nvGrpSpPr>
          <p:cNvPr id="3" name="Group 2">
            <a:extLst>
              <a:ext uri="{FF2B5EF4-FFF2-40B4-BE49-F238E27FC236}">
                <a16:creationId xmlns:a16="http://schemas.microsoft.com/office/drawing/2014/main" id="{C7E9E8DA-4739-DB0C-D47D-32D0ADCC263D}"/>
              </a:ext>
            </a:extLst>
          </p:cNvPr>
          <p:cNvGrpSpPr/>
          <p:nvPr/>
        </p:nvGrpSpPr>
        <p:grpSpPr>
          <a:xfrm>
            <a:off x="9239097" y="3779336"/>
            <a:ext cx="4019106" cy="4019106"/>
            <a:chOff x="9048308" y="3710756"/>
            <a:chExt cx="4019106" cy="4019106"/>
          </a:xfrm>
        </p:grpSpPr>
        <p:sp>
          <p:nvSpPr>
            <p:cNvPr id="4" name="Oval 3">
              <a:extLst>
                <a:ext uri="{FF2B5EF4-FFF2-40B4-BE49-F238E27FC236}">
                  <a16:creationId xmlns:a16="http://schemas.microsoft.com/office/drawing/2014/main" id="{59D43A58-DABA-7B76-1180-2CB9734EDEEA}"/>
                </a:ext>
              </a:extLst>
            </p:cNvPr>
            <p:cNvSpPr/>
            <p:nvPr/>
          </p:nvSpPr>
          <p:spPr>
            <a:xfrm>
              <a:off x="9048308" y="3710756"/>
              <a:ext cx="4019106" cy="4019106"/>
            </a:xfrm>
            <a:prstGeom prst="ellipse">
              <a:avLst/>
            </a:prstGeom>
            <a:solidFill>
              <a:srgbClr val="5D799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fik 1">
              <a:extLst>
                <a:ext uri="{FF2B5EF4-FFF2-40B4-BE49-F238E27FC236}">
                  <a16:creationId xmlns:a16="http://schemas.microsoft.com/office/drawing/2014/main" id="{50D9AAA3-94D2-7641-37E4-754174D594B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513125" y="4143167"/>
              <a:ext cx="3141245" cy="3141245"/>
            </a:xfrm>
            <a:prstGeom prst="rect">
              <a:avLst/>
            </a:prstGeom>
          </p:spPr>
        </p:pic>
      </p:grpSp>
    </p:spTree>
    <p:extLst>
      <p:ext uri="{BB962C8B-B14F-4D97-AF65-F5344CB8AC3E}">
        <p14:creationId xmlns:p14="http://schemas.microsoft.com/office/powerpoint/2010/main" val="2072637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D70FC-BEB9-F043-AC01-5850F871404F}"/>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Outputs and deliverables of the CCC project</a:t>
            </a:r>
          </a:p>
        </p:txBody>
      </p:sp>
      <p:sp>
        <p:nvSpPr>
          <p:cNvPr id="17" name="Rectangle 16">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exagon 2">
            <a:extLst>
              <a:ext uri="{FF2B5EF4-FFF2-40B4-BE49-F238E27FC236}">
                <a16:creationId xmlns:a16="http://schemas.microsoft.com/office/drawing/2014/main" id="{DAF4465A-7077-0AAF-B8B0-ED94C7CCBE5D}"/>
              </a:ext>
            </a:extLst>
          </p:cNvPr>
          <p:cNvSpPr/>
          <p:nvPr/>
        </p:nvSpPr>
        <p:spPr>
          <a:xfrm>
            <a:off x="2314153" y="2846383"/>
            <a:ext cx="1660447" cy="1485663"/>
          </a:xfrm>
          <a:prstGeom prst="hexagon">
            <a:avLst/>
          </a:prstGeom>
          <a:solidFill>
            <a:srgbClr val="376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3212">
              <a:spcAft>
                <a:spcPts val="600"/>
              </a:spcAft>
            </a:pPr>
            <a:r>
              <a:rPr lang="en-GB" sz="2178" b="1" kern="1200">
                <a:solidFill>
                  <a:schemeClr val="bg1"/>
                </a:solidFill>
                <a:latin typeface="+mn-lt"/>
                <a:ea typeface="+mn-ea"/>
                <a:cs typeface="+mn-cs"/>
              </a:rPr>
              <a:t>Play books</a:t>
            </a:r>
            <a:endParaRPr lang="en-150" b="1">
              <a:solidFill>
                <a:schemeClr val="bg1"/>
              </a:solidFill>
            </a:endParaRPr>
          </a:p>
        </p:txBody>
      </p:sp>
      <p:sp>
        <p:nvSpPr>
          <p:cNvPr id="4" name="Hexagon 3">
            <a:extLst>
              <a:ext uri="{FF2B5EF4-FFF2-40B4-BE49-F238E27FC236}">
                <a16:creationId xmlns:a16="http://schemas.microsoft.com/office/drawing/2014/main" id="{A59F5362-4031-8EC2-D00C-F06D9BC31FBA}"/>
              </a:ext>
            </a:extLst>
          </p:cNvPr>
          <p:cNvSpPr/>
          <p:nvPr/>
        </p:nvSpPr>
        <p:spPr>
          <a:xfrm>
            <a:off x="838200" y="3678097"/>
            <a:ext cx="1660447" cy="1485663"/>
          </a:xfrm>
          <a:prstGeom prst="hexagon">
            <a:avLst/>
          </a:prstGeom>
          <a:solidFill>
            <a:srgbClr val="376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3212">
              <a:spcAft>
                <a:spcPts val="600"/>
              </a:spcAft>
            </a:pPr>
            <a:r>
              <a:rPr lang="en-GB" sz="1600" b="1" kern="1200">
                <a:solidFill>
                  <a:schemeClr val="bg1"/>
                </a:solidFill>
                <a:latin typeface="+mn-lt"/>
                <a:ea typeface="+mn-ea"/>
                <a:cs typeface="+mn-cs"/>
              </a:rPr>
              <a:t>Guidance papers</a:t>
            </a:r>
            <a:endParaRPr lang="en-150" sz="1200" b="1">
              <a:solidFill>
                <a:schemeClr val="bg1"/>
              </a:solidFill>
            </a:endParaRPr>
          </a:p>
        </p:txBody>
      </p:sp>
      <p:sp>
        <p:nvSpPr>
          <p:cNvPr id="5" name="Hexagon 4">
            <a:extLst>
              <a:ext uri="{FF2B5EF4-FFF2-40B4-BE49-F238E27FC236}">
                <a16:creationId xmlns:a16="http://schemas.microsoft.com/office/drawing/2014/main" id="{6DF8941E-6AAD-93BB-D893-F2A274D9B6FD}"/>
              </a:ext>
            </a:extLst>
          </p:cNvPr>
          <p:cNvSpPr/>
          <p:nvPr/>
        </p:nvSpPr>
        <p:spPr>
          <a:xfrm>
            <a:off x="3790107" y="3678097"/>
            <a:ext cx="1660447" cy="1485663"/>
          </a:xfrm>
          <a:prstGeom prst="hexagon">
            <a:avLst/>
          </a:prstGeom>
          <a:solidFill>
            <a:srgbClr val="376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3212">
              <a:spcAft>
                <a:spcPts val="600"/>
              </a:spcAft>
            </a:pPr>
            <a:r>
              <a:rPr lang="en-GB" sz="2178" b="1" kern="1200">
                <a:solidFill>
                  <a:schemeClr val="bg1"/>
                </a:solidFill>
                <a:latin typeface="+mn-lt"/>
                <a:ea typeface="+mn-ea"/>
                <a:cs typeface="+mn-cs"/>
              </a:rPr>
              <a:t>Explanatory movies</a:t>
            </a:r>
            <a:endParaRPr lang="en-150" b="1">
              <a:solidFill>
                <a:schemeClr val="bg1"/>
              </a:solidFill>
            </a:endParaRPr>
          </a:p>
        </p:txBody>
      </p:sp>
      <p:sp>
        <p:nvSpPr>
          <p:cNvPr id="6" name="Hexagon 5">
            <a:extLst>
              <a:ext uri="{FF2B5EF4-FFF2-40B4-BE49-F238E27FC236}">
                <a16:creationId xmlns:a16="http://schemas.microsoft.com/office/drawing/2014/main" id="{250BE309-6AC7-6CCB-BB40-67AF9F2CF6EC}"/>
              </a:ext>
            </a:extLst>
          </p:cNvPr>
          <p:cNvSpPr/>
          <p:nvPr/>
        </p:nvSpPr>
        <p:spPr>
          <a:xfrm>
            <a:off x="5261204" y="2935265"/>
            <a:ext cx="1660447" cy="1485663"/>
          </a:xfrm>
          <a:prstGeom prst="hexagon">
            <a:avLst/>
          </a:prstGeom>
          <a:solidFill>
            <a:srgbClr val="376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3212">
              <a:spcAft>
                <a:spcPts val="600"/>
              </a:spcAft>
            </a:pPr>
            <a:r>
              <a:rPr lang="en-GB" sz="2178" b="1" kern="1200">
                <a:solidFill>
                  <a:schemeClr val="bg1"/>
                </a:solidFill>
                <a:latin typeface="+mn-lt"/>
                <a:ea typeface="+mn-ea"/>
                <a:cs typeface="+mn-cs"/>
              </a:rPr>
              <a:t>Case studies</a:t>
            </a:r>
            <a:endParaRPr lang="en-150" b="1">
              <a:solidFill>
                <a:schemeClr val="bg1"/>
              </a:solidFill>
            </a:endParaRPr>
          </a:p>
        </p:txBody>
      </p:sp>
      <p:sp>
        <p:nvSpPr>
          <p:cNvPr id="8" name="Hexagon 7">
            <a:extLst>
              <a:ext uri="{FF2B5EF4-FFF2-40B4-BE49-F238E27FC236}">
                <a16:creationId xmlns:a16="http://schemas.microsoft.com/office/drawing/2014/main" id="{7A206AB6-1164-0F03-352B-2B42210DEA09}"/>
              </a:ext>
            </a:extLst>
          </p:cNvPr>
          <p:cNvSpPr/>
          <p:nvPr/>
        </p:nvSpPr>
        <p:spPr>
          <a:xfrm>
            <a:off x="6737158" y="3678097"/>
            <a:ext cx="1660447" cy="1485663"/>
          </a:xfrm>
          <a:prstGeom prst="hexagon">
            <a:avLst/>
          </a:prstGeom>
          <a:solidFill>
            <a:srgbClr val="376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3212">
              <a:spcAft>
                <a:spcPts val="600"/>
              </a:spcAft>
            </a:pPr>
            <a:r>
              <a:rPr lang="en-GB" sz="2000" b="1" kern="1200">
                <a:solidFill>
                  <a:schemeClr val="bg1"/>
                </a:solidFill>
                <a:latin typeface="+mn-lt"/>
                <a:ea typeface="+mn-ea"/>
                <a:cs typeface="+mn-cs"/>
              </a:rPr>
              <a:t>Blue</a:t>
            </a:r>
            <a:br>
              <a:rPr lang="en-GB" sz="2000" b="1" kern="1200">
                <a:solidFill>
                  <a:schemeClr val="bg1"/>
                </a:solidFill>
                <a:latin typeface="+mn-lt"/>
                <a:ea typeface="+mn-ea"/>
                <a:cs typeface="+mn-cs"/>
              </a:rPr>
            </a:br>
            <a:r>
              <a:rPr lang="en-GB" sz="2000" b="1" kern="1200">
                <a:solidFill>
                  <a:schemeClr val="bg1"/>
                </a:solidFill>
                <a:latin typeface="+mn-lt"/>
                <a:ea typeface="+mn-ea"/>
                <a:cs typeface="+mn-cs"/>
              </a:rPr>
              <a:t>prints</a:t>
            </a:r>
            <a:endParaRPr lang="en-150" sz="1600" b="1">
              <a:solidFill>
                <a:schemeClr val="bg1"/>
              </a:solidFill>
            </a:endParaRPr>
          </a:p>
        </p:txBody>
      </p:sp>
      <p:sp>
        <p:nvSpPr>
          <p:cNvPr id="9" name="Hexagon 8">
            <a:extLst>
              <a:ext uri="{FF2B5EF4-FFF2-40B4-BE49-F238E27FC236}">
                <a16:creationId xmlns:a16="http://schemas.microsoft.com/office/drawing/2014/main" id="{7917354F-ABD2-D858-09F1-4926A609D5F0}"/>
              </a:ext>
            </a:extLst>
          </p:cNvPr>
          <p:cNvSpPr/>
          <p:nvPr/>
        </p:nvSpPr>
        <p:spPr>
          <a:xfrm>
            <a:off x="8208255" y="2860949"/>
            <a:ext cx="1660447" cy="1485663"/>
          </a:xfrm>
          <a:prstGeom prst="hexagon">
            <a:avLst/>
          </a:prstGeom>
          <a:solidFill>
            <a:srgbClr val="376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3212">
              <a:spcAft>
                <a:spcPts val="600"/>
              </a:spcAft>
            </a:pPr>
            <a:r>
              <a:rPr lang="en-GB" sz="2178" b="1" kern="1200">
                <a:solidFill>
                  <a:schemeClr val="bg1"/>
                </a:solidFill>
                <a:latin typeface="+mn-lt"/>
                <a:ea typeface="+mn-ea"/>
                <a:cs typeface="+mn-cs"/>
              </a:rPr>
              <a:t>PR materials</a:t>
            </a:r>
            <a:endParaRPr lang="en-150" b="1">
              <a:solidFill>
                <a:schemeClr val="bg1"/>
              </a:solidFill>
            </a:endParaRPr>
          </a:p>
        </p:txBody>
      </p:sp>
      <p:sp>
        <p:nvSpPr>
          <p:cNvPr id="10" name="Hexagon 9">
            <a:extLst>
              <a:ext uri="{FF2B5EF4-FFF2-40B4-BE49-F238E27FC236}">
                <a16:creationId xmlns:a16="http://schemas.microsoft.com/office/drawing/2014/main" id="{88AA14E4-B0A8-BCEF-D198-E3308570D898}"/>
              </a:ext>
            </a:extLst>
          </p:cNvPr>
          <p:cNvSpPr/>
          <p:nvPr/>
        </p:nvSpPr>
        <p:spPr>
          <a:xfrm>
            <a:off x="9684209" y="3670069"/>
            <a:ext cx="1660447" cy="1485663"/>
          </a:xfrm>
          <a:prstGeom prst="hexagon">
            <a:avLst/>
          </a:prstGeom>
          <a:solidFill>
            <a:srgbClr val="376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3212">
              <a:spcAft>
                <a:spcPts val="600"/>
              </a:spcAft>
            </a:pPr>
            <a:r>
              <a:rPr lang="en-GB" sz="2178" b="1" kern="1200">
                <a:solidFill>
                  <a:schemeClr val="bg1"/>
                </a:solidFill>
                <a:latin typeface="+mn-lt"/>
                <a:ea typeface="+mn-ea"/>
                <a:cs typeface="+mn-cs"/>
              </a:rPr>
              <a:t>infographics</a:t>
            </a:r>
            <a:endParaRPr lang="en-150" b="1">
              <a:solidFill>
                <a:schemeClr val="bg1"/>
              </a:solidFill>
            </a:endParaRPr>
          </a:p>
        </p:txBody>
      </p:sp>
    </p:spTree>
    <p:extLst>
      <p:ext uri="{BB962C8B-B14F-4D97-AF65-F5344CB8AC3E}">
        <p14:creationId xmlns:p14="http://schemas.microsoft.com/office/powerpoint/2010/main" val="2865251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880C7653-3F0F-740A-162F-42F5D4C900F2}"/>
              </a:ext>
            </a:extLst>
          </p:cNvPr>
          <p:cNvSpPr txBox="1"/>
          <p:nvPr/>
        </p:nvSpPr>
        <p:spPr>
          <a:xfrm>
            <a:off x="412760" y="2129860"/>
            <a:ext cx="5726502" cy="1015663"/>
          </a:xfrm>
          <a:prstGeom prst="rect">
            <a:avLst/>
          </a:prstGeom>
          <a:noFill/>
        </p:spPr>
        <p:txBody>
          <a:bodyPr wrap="square" rtlCol="0">
            <a:spAutoFit/>
          </a:bodyPr>
          <a:lstStyle/>
          <a:p>
            <a:r>
              <a:rPr lang="en-GB" sz="1200" dirty="0"/>
              <a:t>The CCC website presents information on the project itself, related news and events as well as press releases. It the central place for everything related to the CCC project.</a:t>
            </a:r>
          </a:p>
          <a:p>
            <a:endParaRPr lang="en-GB" sz="1200" dirty="0"/>
          </a:p>
          <a:p>
            <a:r>
              <a:rPr lang="en-GB" sz="1200" dirty="0"/>
              <a:t>       </a:t>
            </a:r>
            <a:r>
              <a:rPr lang="lv-LV" sz="1200" dirty="0"/>
              <a:t>  </a:t>
            </a:r>
            <a:r>
              <a:rPr lang="en-GB" sz="1200" b="1" dirty="0"/>
              <a:t>interreg-baltic.eu/project/ccc/</a:t>
            </a:r>
          </a:p>
        </p:txBody>
      </p:sp>
      <p:sp>
        <p:nvSpPr>
          <p:cNvPr id="20" name="TextBox 19">
            <a:extLst>
              <a:ext uri="{FF2B5EF4-FFF2-40B4-BE49-F238E27FC236}">
                <a16:creationId xmlns:a16="http://schemas.microsoft.com/office/drawing/2014/main" id="{0AE82F79-03C9-9475-3C44-6FC781C00908}"/>
              </a:ext>
            </a:extLst>
          </p:cNvPr>
          <p:cNvSpPr txBox="1"/>
          <p:nvPr/>
        </p:nvSpPr>
        <p:spPr>
          <a:xfrm>
            <a:off x="456626" y="4001081"/>
            <a:ext cx="5638770" cy="1200329"/>
          </a:xfrm>
          <a:prstGeom prst="rect">
            <a:avLst/>
          </a:prstGeom>
          <a:noFill/>
        </p:spPr>
        <p:txBody>
          <a:bodyPr wrap="square">
            <a:spAutoFit/>
          </a:bodyPr>
          <a:lstStyle/>
          <a:p>
            <a:r>
              <a:rPr lang="en-GB" sz="1200" dirty="0"/>
              <a:t>The CCC LinkedIn page regularly informs about the progress of the CCC </a:t>
            </a:r>
            <a:r>
              <a:rPr lang="en-GB" sz="1200" dirty="0" err="1"/>
              <a:t>project,but</a:t>
            </a:r>
            <a:r>
              <a:rPr lang="en-GB" sz="1200" dirty="0"/>
              <a:t> also highlights related activities in the CCC project cities.  </a:t>
            </a:r>
          </a:p>
          <a:p>
            <a:endParaRPr lang="en-GB" b="1" dirty="0"/>
          </a:p>
          <a:p>
            <a:r>
              <a:rPr lang="en-GB" sz="1200" b="1" dirty="0"/>
              <a:t>     </a:t>
            </a:r>
            <a:r>
              <a:rPr lang="lv-LV" sz="1200" b="1" dirty="0"/>
              <a:t> Li</a:t>
            </a:r>
            <a:r>
              <a:rPr lang="en-GB" sz="1200" b="1" dirty="0"/>
              <a:t>nkedin.com/company/creative-circular-cities/</a:t>
            </a:r>
          </a:p>
          <a:p>
            <a:endParaRPr lang="en-GB" dirty="0"/>
          </a:p>
        </p:txBody>
      </p:sp>
      <p:pic>
        <p:nvPicPr>
          <p:cNvPr id="8" name="Picture 7" descr="A black square with white letters&#10;&#10;Description automatically generated">
            <a:extLst>
              <a:ext uri="{FF2B5EF4-FFF2-40B4-BE49-F238E27FC236}">
                <a16:creationId xmlns:a16="http://schemas.microsoft.com/office/drawing/2014/main" id="{4A7E5454-A99A-4FCE-9D43-F0282D2738E8}"/>
              </a:ext>
            </a:extLst>
          </p:cNvPr>
          <p:cNvPicPr>
            <a:picLocks noChangeAspect="1"/>
          </p:cNvPicPr>
          <p:nvPr/>
        </p:nvPicPr>
        <p:blipFill>
          <a:blip r:embed="rId3"/>
          <a:stretch>
            <a:fillRect/>
          </a:stretch>
        </p:blipFill>
        <p:spPr>
          <a:xfrm>
            <a:off x="456626" y="4650929"/>
            <a:ext cx="254834" cy="245995"/>
          </a:xfrm>
          <a:prstGeom prst="rect">
            <a:avLst/>
          </a:prstGeom>
          <a:solidFill>
            <a:srgbClr val="376D49"/>
          </a:solidFill>
        </p:spPr>
      </p:pic>
      <p:pic>
        <p:nvPicPr>
          <p:cNvPr id="10" name="Picture 9" descr="A black circle with letters on it&#10;&#10;Description automatically generated">
            <a:extLst>
              <a:ext uri="{FF2B5EF4-FFF2-40B4-BE49-F238E27FC236}">
                <a16:creationId xmlns:a16="http://schemas.microsoft.com/office/drawing/2014/main" id="{A1AD7D67-376D-642A-2164-CBD3A3A65E51}"/>
              </a:ext>
            </a:extLst>
          </p:cNvPr>
          <p:cNvPicPr>
            <a:picLocks noChangeAspect="1"/>
          </p:cNvPicPr>
          <p:nvPr/>
        </p:nvPicPr>
        <p:blipFill>
          <a:blip r:embed="rId4"/>
          <a:stretch>
            <a:fillRect/>
          </a:stretch>
        </p:blipFill>
        <p:spPr>
          <a:xfrm>
            <a:off x="457230" y="2881642"/>
            <a:ext cx="252945" cy="229596"/>
          </a:xfrm>
          <a:prstGeom prst="rect">
            <a:avLst/>
          </a:prstGeom>
          <a:solidFill>
            <a:srgbClr val="376D49"/>
          </a:solidFill>
        </p:spPr>
      </p:pic>
      <p:sp>
        <p:nvSpPr>
          <p:cNvPr id="7" name="TextBox 6">
            <a:extLst>
              <a:ext uri="{FF2B5EF4-FFF2-40B4-BE49-F238E27FC236}">
                <a16:creationId xmlns:a16="http://schemas.microsoft.com/office/drawing/2014/main" id="{A39703C6-AFFD-71CB-3B12-6838593A9470}"/>
              </a:ext>
            </a:extLst>
          </p:cNvPr>
          <p:cNvSpPr txBox="1"/>
          <p:nvPr/>
        </p:nvSpPr>
        <p:spPr>
          <a:xfrm>
            <a:off x="457230" y="1506106"/>
            <a:ext cx="5638770" cy="523220"/>
          </a:xfrm>
          <a:prstGeom prst="rect">
            <a:avLst/>
          </a:prstGeom>
          <a:solidFill>
            <a:schemeClr val="accent2"/>
          </a:solidFill>
          <a:effectLst/>
        </p:spPr>
        <p:txBody>
          <a:bodyPr wrap="square" rtlCol="0">
            <a:spAutoFit/>
          </a:bodyPr>
          <a:lstStyle/>
          <a:p>
            <a:r>
              <a:rPr lang="en-GB" sz="2800" b="1" dirty="0">
                <a:solidFill>
                  <a:schemeClr val="bg1"/>
                </a:solidFill>
              </a:rPr>
              <a:t>Website</a:t>
            </a:r>
            <a:endParaRPr lang="en-150" sz="2800" b="1" dirty="0">
              <a:solidFill>
                <a:schemeClr val="bg1"/>
              </a:solidFill>
            </a:endParaRPr>
          </a:p>
        </p:txBody>
      </p:sp>
      <p:sp>
        <p:nvSpPr>
          <p:cNvPr id="15" name="TextBox 14">
            <a:extLst>
              <a:ext uri="{FF2B5EF4-FFF2-40B4-BE49-F238E27FC236}">
                <a16:creationId xmlns:a16="http://schemas.microsoft.com/office/drawing/2014/main" id="{8C083DC6-AB2D-0458-8294-BE100D245C43}"/>
              </a:ext>
            </a:extLst>
          </p:cNvPr>
          <p:cNvSpPr txBox="1"/>
          <p:nvPr/>
        </p:nvSpPr>
        <p:spPr>
          <a:xfrm>
            <a:off x="457230" y="490064"/>
            <a:ext cx="11525157" cy="646331"/>
          </a:xfrm>
          <a:prstGeom prst="rect">
            <a:avLst/>
          </a:prstGeom>
          <a:solidFill>
            <a:schemeClr val="bg1"/>
          </a:solidFill>
          <a:ln>
            <a:solidFill>
              <a:schemeClr val="bg1"/>
            </a:solidFill>
          </a:ln>
          <a:effectLst/>
        </p:spPr>
        <p:txBody>
          <a:bodyPr wrap="square" rtlCol="0">
            <a:spAutoFit/>
          </a:bodyPr>
          <a:lstStyle/>
          <a:p>
            <a:pPr algn="ctr"/>
            <a:r>
              <a:rPr lang="en-GB" sz="3600" b="1">
                <a:solidFill>
                  <a:schemeClr val="accent2"/>
                </a:solidFill>
              </a:rPr>
              <a:t>Looking for more information?</a:t>
            </a:r>
            <a:endParaRPr lang="en-150" sz="3600" b="1">
              <a:solidFill>
                <a:schemeClr val="accent2"/>
              </a:solidFill>
            </a:endParaRPr>
          </a:p>
        </p:txBody>
      </p:sp>
      <p:pic>
        <p:nvPicPr>
          <p:cNvPr id="22" name="Picture 21" descr="A group of people in a boat on water&#10;&#10;Description automatically generated">
            <a:extLst>
              <a:ext uri="{FF2B5EF4-FFF2-40B4-BE49-F238E27FC236}">
                <a16:creationId xmlns:a16="http://schemas.microsoft.com/office/drawing/2014/main" id="{3B8D6728-C2AF-836F-CD0A-6F57719E9D4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40640"/>
          <a:stretch/>
        </p:blipFill>
        <p:spPr>
          <a:xfrm>
            <a:off x="7035820" y="1506106"/>
            <a:ext cx="4211299" cy="4952591"/>
          </a:xfrm>
          <a:prstGeom prst="rect">
            <a:avLst/>
          </a:prstGeom>
        </p:spPr>
      </p:pic>
      <p:sp>
        <p:nvSpPr>
          <p:cNvPr id="2" name="TextBox 1">
            <a:extLst>
              <a:ext uri="{FF2B5EF4-FFF2-40B4-BE49-F238E27FC236}">
                <a16:creationId xmlns:a16="http://schemas.microsoft.com/office/drawing/2014/main" id="{E9616DCC-3191-3686-BB9B-61C3AC2FA93F}"/>
              </a:ext>
            </a:extLst>
          </p:cNvPr>
          <p:cNvSpPr txBox="1"/>
          <p:nvPr/>
        </p:nvSpPr>
        <p:spPr>
          <a:xfrm>
            <a:off x="457230" y="3327377"/>
            <a:ext cx="5638770" cy="523220"/>
          </a:xfrm>
          <a:prstGeom prst="rect">
            <a:avLst/>
          </a:prstGeom>
          <a:solidFill>
            <a:schemeClr val="accent2"/>
          </a:solidFill>
          <a:effectLst/>
        </p:spPr>
        <p:txBody>
          <a:bodyPr wrap="square" rtlCol="0">
            <a:spAutoFit/>
          </a:bodyPr>
          <a:lstStyle/>
          <a:p>
            <a:r>
              <a:rPr lang="lv-LV" sz="2800" b="1" dirty="0">
                <a:solidFill>
                  <a:schemeClr val="bg1"/>
                </a:solidFill>
              </a:rPr>
              <a:t>LinkedIn</a:t>
            </a:r>
            <a:endParaRPr lang="en-150" sz="2800" b="1" dirty="0">
              <a:solidFill>
                <a:schemeClr val="bg1"/>
              </a:solidFill>
            </a:endParaRPr>
          </a:p>
        </p:txBody>
      </p:sp>
      <p:sp>
        <p:nvSpPr>
          <p:cNvPr id="3" name="TextBox 2">
            <a:extLst>
              <a:ext uri="{FF2B5EF4-FFF2-40B4-BE49-F238E27FC236}">
                <a16:creationId xmlns:a16="http://schemas.microsoft.com/office/drawing/2014/main" id="{CCE3C219-7A0D-0C76-E7AF-054FE7223246}"/>
              </a:ext>
            </a:extLst>
          </p:cNvPr>
          <p:cNvSpPr txBox="1"/>
          <p:nvPr/>
        </p:nvSpPr>
        <p:spPr>
          <a:xfrm>
            <a:off x="456626" y="5063320"/>
            <a:ext cx="5638770" cy="523220"/>
          </a:xfrm>
          <a:prstGeom prst="rect">
            <a:avLst/>
          </a:prstGeom>
          <a:solidFill>
            <a:schemeClr val="accent2"/>
          </a:solidFill>
          <a:effectLst/>
        </p:spPr>
        <p:txBody>
          <a:bodyPr wrap="square" rtlCol="0">
            <a:spAutoFit/>
          </a:bodyPr>
          <a:lstStyle/>
          <a:p>
            <a:r>
              <a:rPr lang="lv-LV" sz="2800" b="1" dirty="0">
                <a:solidFill>
                  <a:schemeClr val="bg1"/>
                </a:solidFill>
              </a:rPr>
              <a:t>Instagram</a:t>
            </a:r>
            <a:endParaRPr lang="en-150" sz="2800" b="1" dirty="0">
              <a:solidFill>
                <a:schemeClr val="bg1"/>
              </a:solidFill>
            </a:endParaRPr>
          </a:p>
        </p:txBody>
      </p:sp>
      <p:sp>
        <p:nvSpPr>
          <p:cNvPr id="5" name="TextBox 4">
            <a:extLst>
              <a:ext uri="{FF2B5EF4-FFF2-40B4-BE49-F238E27FC236}">
                <a16:creationId xmlns:a16="http://schemas.microsoft.com/office/drawing/2014/main" id="{5ADCFF7C-6F34-24A1-18D7-761C8D8F464B}"/>
              </a:ext>
            </a:extLst>
          </p:cNvPr>
          <p:cNvSpPr txBox="1"/>
          <p:nvPr/>
        </p:nvSpPr>
        <p:spPr>
          <a:xfrm>
            <a:off x="412760" y="5697256"/>
            <a:ext cx="6094476" cy="830997"/>
          </a:xfrm>
          <a:prstGeom prst="rect">
            <a:avLst/>
          </a:prstGeom>
          <a:noFill/>
        </p:spPr>
        <p:txBody>
          <a:bodyPr wrap="square">
            <a:spAutoFit/>
          </a:bodyPr>
          <a:lstStyle/>
          <a:p>
            <a:r>
              <a:rPr lang="en-GB" sz="1200" dirty="0"/>
              <a:t>The CCC </a:t>
            </a:r>
            <a:r>
              <a:rPr lang="lv-LV" sz="1200" dirty="0"/>
              <a:t>Instagram account showcases circular practices from the project cities and beyond.</a:t>
            </a:r>
          </a:p>
          <a:p>
            <a:endParaRPr lang="en-GB" sz="1200" dirty="0"/>
          </a:p>
          <a:p>
            <a:r>
              <a:rPr lang="lv-LV" sz="1200" b="1" dirty="0"/>
              <a:t>        https://www.instagram.com/creativecircularcities/</a:t>
            </a:r>
          </a:p>
        </p:txBody>
      </p:sp>
      <p:pic>
        <p:nvPicPr>
          <p:cNvPr id="9" name="Picture 8" descr="A black and white logo&#10;&#10;AI-generated content may be incorrect.">
            <a:extLst>
              <a:ext uri="{FF2B5EF4-FFF2-40B4-BE49-F238E27FC236}">
                <a16:creationId xmlns:a16="http://schemas.microsoft.com/office/drawing/2014/main" id="{B61DC8D2-158F-CAF1-22F0-CA8BCB9427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30" y="6241463"/>
            <a:ext cx="252945" cy="252945"/>
          </a:xfrm>
          <a:prstGeom prst="rect">
            <a:avLst/>
          </a:prstGeom>
        </p:spPr>
      </p:pic>
    </p:spTree>
    <p:extLst>
      <p:ext uri="{BB962C8B-B14F-4D97-AF65-F5344CB8AC3E}">
        <p14:creationId xmlns:p14="http://schemas.microsoft.com/office/powerpoint/2010/main" val="912771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greenhouse&#10;&#10;Description automatically generated">
            <a:extLst>
              <a:ext uri="{FF2B5EF4-FFF2-40B4-BE49-F238E27FC236}">
                <a16:creationId xmlns:a16="http://schemas.microsoft.com/office/drawing/2014/main" id="{9B8A06A0-383E-401D-3BC1-B7BAC28567A0}"/>
              </a:ext>
            </a:extLst>
          </p:cNvPr>
          <p:cNvPicPr>
            <a:picLocks noChangeAspect="1"/>
          </p:cNvPicPr>
          <p:nvPr/>
        </p:nvPicPr>
        <p:blipFill rotWithShape="1">
          <a:blip r:embed="rId2">
            <a:extLst>
              <a:ext uri="{28A0092B-C50C-407E-A947-70E740481C1C}">
                <a14:useLocalDpi xmlns:a14="http://schemas.microsoft.com/office/drawing/2010/main" val="0"/>
              </a:ext>
            </a:extLst>
          </a:blip>
          <a:srcRect t="35416" r="27059" b="3040"/>
          <a:stretch/>
        </p:blipFill>
        <p:spPr>
          <a:xfrm>
            <a:off x="0" y="0"/>
            <a:ext cx="12192000" cy="6858000"/>
          </a:xfrm>
          <a:prstGeom prst="rect">
            <a:avLst/>
          </a:prstGeom>
        </p:spPr>
      </p:pic>
      <p:sp>
        <p:nvSpPr>
          <p:cNvPr id="9" name="Textplatzhalter 12"/>
          <p:cNvSpPr txBox="1">
            <a:spLocks/>
          </p:cNvSpPr>
          <p:nvPr/>
        </p:nvSpPr>
        <p:spPr>
          <a:xfrm>
            <a:off x="849578" y="1054517"/>
            <a:ext cx="6083177" cy="1446550"/>
          </a:xfrm>
          <a:prstGeom prst="rect">
            <a:avLst/>
          </a:prstGeom>
          <a:solidFill>
            <a:schemeClr val="accent2"/>
          </a:solidFill>
        </p:spPr>
        <p:txBody>
          <a:bodyPr lIns="0" rIns="0" anchor="ctr" anchorCtr="0">
            <a:spAutoFit/>
          </a:bodyPr>
          <a:lstStyle>
            <a:lvl1pPr marL="0" indent="0" algn="l" defTabSz="914400" rtl="0" eaLnBrk="1" latinLnBrk="0" hangingPunct="1">
              <a:spcBef>
                <a:spcPct val="20000"/>
              </a:spcBef>
              <a:buFont typeface="Arial" panose="020B0604020202020204" pitchFamily="34" charset="0"/>
              <a:buNone/>
              <a:defRPr sz="36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spcBef>
                <a:spcPct val="20000"/>
              </a:spcBef>
              <a:spcAft>
                <a:spcPts val="0"/>
              </a:spcAft>
              <a:buClrTx/>
              <a:buSzTx/>
              <a:buFont typeface="Arial" panose="020B0604020202020204" pitchFamily="34" charset="0"/>
              <a:buNone/>
              <a:tabLst/>
              <a:defRPr/>
            </a:pPr>
            <a:r>
              <a:rPr kumimoji="0" lang="lv-LV" sz="4400" b="1" i="0" u="none" strike="noStrike" kern="1200" cap="none" spc="0" normalizeH="0" baseline="0" noProof="0">
                <a:ln>
                  <a:noFill/>
                </a:ln>
                <a:solidFill>
                  <a:schemeClr val="bg1"/>
                </a:solidFill>
                <a:effectLst/>
                <a:uLnTx/>
                <a:uFillTx/>
                <a:latin typeface="Calibri" panose="020F0502020204030204"/>
                <a:ea typeface="+mn-ea"/>
                <a:cs typeface="+mn-cs"/>
              </a:rPr>
              <a:t>Interreg BSR project «Creative Circular Cities»</a:t>
            </a:r>
            <a:endParaRPr kumimoji="0" lang="de-AT" sz="44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0" name="Untertitel 2"/>
          <p:cNvSpPr txBox="1">
            <a:spLocks/>
          </p:cNvSpPr>
          <p:nvPr/>
        </p:nvSpPr>
        <p:spPr>
          <a:xfrm>
            <a:off x="943350" y="2793659"/>
            <a:ext cx="3580804" cy="1471361"/>
          </a:xfrm>
          <a:prstGeom prst="rect">
            <a:avLst/>
          </a:prstGeom>
          <a:noFill/>
        </p:spPr>
        <p:txBody>
          <a:bodyPr vert="horz" wrap="none" lIns="0" tIns="180000" rIns="0" bIns="0" rtlCol="0" anchor="t" anchorCtr="0">
            <a:noAutofit/>
          </a:bodyPr>
          <a:lstStyle>
            <a:lvl1pPr marL="0" indent="0" algn="l" defTabSz="914400" rtl="0" eaLnBrk="1" latinLnBrk="0" hangingPunct="1">
              <a:spcBef>
                <a:spcPct val="20000"/>
              </a:spcBef>
              <a:buFont typeface="Arial" panose="020B0604020202020204" pitchFamily="34" charset="0"/>
              <a:buNone/>
              <a:defRPr sz="2000" i="0" kern="1200" spc="100" baseline="0">
                <a:solidFill>
                  <a:schemeClr val="bg2"/>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Place </a:t>
            </a:r>
            <a:r>
              <a:rPr kumimoji="0" lang="de-DE" sz="3200" b="0"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 </a:t>
            </a: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Date</a:t>
            </a:r>
            <a:b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b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Speaker</a:t>
            </a:r>
            <a:b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br>
            <a:b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b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interreg-baltic.eu/</a:t>
            </a:r>
            <a:r>
              <a:rPr kumimoji="0" lang="de-DE" sz="3200" b="1" i="0" u="none" strike="noStrike" kern="1200" cap="none" spc="100" normalizeH="0" baseline="30000" noProof="0" err="1">
                <a:ln>
                  <a:noFill/>
                </a:ln>
                <a:solidFill>
                  <a:schemeClr val="bg1"/>
                </a:solidFill>
                <a:effectLst/>
                <a:uLnTx/>
                <a:uFillTx/>
                <a:latin typeface="Calibri" panose="020F0502020204030204"/>
                <a:ea typeface="+mn-ea"/>
                <a:cs typeface="Arial" panose="020B0604020202020204" pitchFamily="34" charset="0"/>
              </a:rPr>
              <a:t>project</a:t>
            </a: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a:t>
            </a:r>
            <a:r>
              <a:rPr kumimoji="0" lang="lv-LV"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ccc</a:t>
            </a:r>
            <a:endParaRPr kumimoji="0" lang="de-DE" sz="3200" b="0"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endParaRPr>
          </a:p>
        </p:txBody>
      </p:sp>
      <p:grpSp>
        <p:nvGrpSpPr>
          <p:cNvPr id="5" name="Group 4">
            <a:extLst>
              <a:ext uri="{FF2B5EF4-FFF2-40B4-BE49-F238E27FC236}">
                <a16:creationId xmlns:a16="http://schemas.microsoft.com/office/drawing/2014/main" id="{984664FA-62C4-A51E-FCEE-DDF44B41447C}"/>
              </a:ext>
            </a:extLst>
          </p:cNvPr>
          <p:cNvGrpSpPr/>
          <p:nvPr/>
        </p:nvGrpSpPr>
        <p:grpSpPr>
          <a:xfrm>
            <a:off x="9239097" y="3779336"/>
            <a:ext cx="4019106" cy="4019106"/>
            <a:chOff x="9048308" y="3710756"/>
            <a:chExt cx="4019106" cy="4019106"/>
          </a:xfrm>
        </p:grpSpPr>
        <p:sp>
          <p:nvSpPr>
            <p:cNvPr id="20" name="Oval 19">
              <a:extLst>
                <a:ext uri="{FF2B5EF4-FFF2-40B4-BE49-F238E27FC236}">
                  <a16:creationId xmlns:a16="http://schemas.microsoft.com/office/drawing/2014/main" id="{FD2DC581-C076-A17E-A34A-210281A75455}"/>
                </a:ext>
              </a:extLst>
            </p:cNvPr>
            <p:cNvSpPr/>
            <p:nvPr/>
          </p:nvSpPr>
          <p:spPr>
            <a:xfrm>
              <a:off x="9048308" y="3710756"/>
              <a:ext cx="4019106" cy="4019106"/>
            </a:xfrm>
            <a:prstGeom prst="ellipse">
              <a:avLst/>
            </a:prstGeom>
            <a:solidFill>
              <a:srgbClr val="5D799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Grafik 1">
              <a:extLst>
                <a:ext uri="{FF2B5EF4-FFF2-40B4-BE49-F238E27FC236}">
                  <a16:creationId xmlns:a16="http://schemas.microsoft.com/office/drawing/2014/main" id="{292A526F-79E8-F058-F143-34E75DB2A48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513125" y="4143167"/>
              <a:ext cx="3141245" cy="3141245"/>
            </a:xfrm>
            <a:prstGeom prst="rect">
              <a:avLst/>
            </a:prstGeom>
          </p:spPr>
        </p:pic>
      </p:grpSp>
      <p:pic>
        <p:nvPicPr>
          <p:cNvPr id="6" name="Picture 5">
            <a:extLst>
              <a:ext uri="{FF2B5EF4-FFF2-40B4-BE49-F238E27FC236}">
                <a16:creationId xmlns:a16="http://schemas.microsoft.com/office/drawing/2014/main" id="{3CCD0523-FD3C-101F-2231-8EDD75302B16}"/>
              </a:ext>
            </a:extLst>
          </p:cNvPr>
          <p:cNvPicPr>
            <a:picLocks noChangeAspect="1"/>
          </p:cNvPicPr>
          <p:nvPr/>
        </p:nvPicPr>
        <p:blipFill>
          <a:blip r:embed="rId4"/>
          <a:stretch>
            <a:fillRect/>
          </a:stretch>
        </p:blipFill>
        <p:spPr>
          <a:xfrm>
            <a:off x="6540477" y="5401203"/>
            <a:ext cx="3037419" cy="1284679"/>
          </a:xfrm>
          <a:prstGeom prst="rect">
            <a:avLst/>
          </a:prstGeom>
          <a:ln>
            <a:noFill/>
          </a:ln>
        </p:spPr>
      </p:pic>
    </p:spTree>
    <p:extLst>
      <p:ext uri="{BB962C8B-B14F-4D97-AF65-F5344CB8AC3E}">
        <p14:creationId xmlns:p14="http://schemas.microsoft.com/office/powerpoint/2010/main" val="1400015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swingers with dried fruit&#10;&#10;Description automatically generated">
            <a:extLst>
              <a:ext uri="{FF2B5EF4-FFF2-40B4-BE49-F238E27FC236}">
                <a16:creationId xmlns:a16="http://schemas.microsoft.com/office/drawing/2014/main" id="{5257A19B-9058-774A-544B-13BE226B2B5F}"/>
              </a:ext>
            </a:extLst>
          </p:cNvPr>
          <p:cNvPicPr>
            <a:picLocks noChangeAspect="1"/>
          </p:cNvPicPr>
          <p:nvPr/>
        </p:nvPicPr>
        <p:blipFill rotWithShape="1">
          <a:blip r:embed="rId2">
            <a:extLst>
              <a:ext uri="{28A0092B-C50C-407E-A947-70E740481C1C}">
                <a14:useLocalDpi xmlns:a14="http://schemas.microsoft.com/office/drawing/2010/main" val="0"/>
              </a:ext>
            </a:extLst>
          </a:blip>
          <a:srcRect l="6235" t="31530" r="20675" b="6801"/>
          <a:stretch/>
        </p:blipFill>
        <p:spPr>
          <a:xfrm>
            <a:off x="0" y="0"/>
            <a:ext cx="12192000" cy="6858000"/>
          </a:xfrm>
          <a:prstGeom prst="rect">
            <a:avLst/>
          </a:prstGeom>
        </p:spPr>
      </p:pic>
      <p:sp>
        <p:nvSpPr>
          <p:cNvPr id="9" name="Textplatzhalter 12"/>
          <p:cNvSpPr txBox="1">
            <a:spLocks/>
          </p:cNvSpPr>
          <p:nvPr/>
        </p:nvSpPr>
        <p:spPr>
          <a:xfrm>
            <a:off x="849578" y="1054517"/>
            <a:ext cx="6083177" cy="1446550"/>
          </a:xfrm>
          <a:prstGeom prst="rect">
            <a:avLst/>
          </a:prstGeom>
          <a:solidFill>
            <a:schemeClr val="accent2"/>
          </a:solidFill>
        </p:spPr>
        <p:txBody>
          <a:bodyPr lIns="0" rIns="0" anchor="ctr" anchorCtr="0">
            <a:spAutoFit/>
          </a:bodyPr>
          <a:lstStyle>
            <a:lvl1pPr marL="0" indent="0" algn="l" defTabSz="914400" rtl="0" eaLnBrk="1" latinLnBrk="0" hangingPunct="1">
              <a:spcBef>
                <a:spcPct val="20000"/>
              </a:spcBef>
              <a:buFont typeface="Arial" panose="020B0604020202020204" pitchFamily="34" charset="0"/>
              <a:buNone/>
              <a:defRPr sz="36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spcBef>
                <a:spcPct val="20000"/>
              </a:spcBef>
              <a:spcAft>
                <a:spcPts val="0"/>
              </a:spcAft>
              <a:buClrTx/>
              <a:buSzTx/>
              <a:buFont typeface="Arial" panose="020B0604020202020204" pitchFamily="34" charset="0"/>
              <a:buNone/>
              <a:tabLst/>
              <a:defRPr/>
            </a:pPr>
            <a:r>
              <a:rPr kumimoji="0" lang="lv-LV" sz="4400" b="1" i="0" u="none" strike="noStrike" kern="1200" cap="none" spc="0" normalizeH="0" baseline="0" noProof="0">
                <a:ln>
                  <a:noFill/>
                </a:ln>
                <a:solidFill>
                  <a:schemeClr val="bg1"/>
                </a:solidFill>
                <a:effectLst/>
                <a:uLnTx/>
                <a:uFillTx/>
                <a:latin typeface="Calibri" panose="020F0502020204030204"/>
                <a:ea typeface="+mn-ea"/>
                <a:cs typeface="+mn-cs"/>
              </a:rPr>
              <a:t>Interreg BSR project «Creative Circular Cities»</a:t>
            </a:r>
            <a:endParaRPr kumimoji="0" lang="de-AT" sz="44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0" name="Untertitel 2"/>
          <p:cNvSpPr txBox="1">
            <a:spLocks/>
          </p:cNvSpPr>
          <p:nvPr/>
        </p:nvSpPr>
        <p:spPr>
          <a:xfrm>
            <a:off x="943350" y="2793659"/>
            <a:ext cx="3580804" cy="1471361"/>
          </a:xfrm>
          <a:prstGeom prst="rect">
            <a:avLst/>
          </a:prstGeom>
          <a:noFill/>
        </p:spPr>
        <p:txBody>
          <a:bodyPr vert="horz" wrap="none" lIns="0" tIns="180000" rIns="0" bIns="0" rtlCol="0" anchor="t" anchorCtr="0">
            <a:noAutofit/>
          </a:bodyPr>
          <a:lstStyle>
            <a:lvl1pPr marL="0" indent="0" algn="l" defTabSz="914400" rtl="0" eaLnBrk="1" latinLnBrk="0" hangingPunct="1">
              <a:spcBef>
                <a:spcPct val="20000"/>
              </a:spcBef>
              <a:buFont typeface="Arial" panose="020B0604020202020204" pitchFamily="34" charset="0"/>
              <a:buNone/>
              <a:defRPr sz="2000" i="0" kern="1200" spc="100" baseline="0">
                <a:solidFill>
                  <a:schemeClr val="bg2"/>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Place </a:t>
            </a:r>
            <a:r>
              <a:rPr kumimoji="0" lang="de-DE" sz="3200" b="0"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 </a:t>
            </a: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Date</a:t>
            </a:r>
            <a:b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b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Speaker</a:t>
            </a:r>
            <a:b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br>
            <a:b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b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interreg-baltic.eu/</a:t>
            </a:r>
            <a:r>
              <a:rPr kumimoji="0" lang="de-DE" sz="3200" b="1" i="0" u="none" strike="noStrike" kern="1200" cap="none" spc="100" normalizeH="0" baseline="30000" noProof="0" err="1">
                <a:ln>
                  <a:noFill/>
                </a:ln>
                <a:solidFill>
                  <a:schemeClr val="bg1"/>
                </a:solidFill>
                <a:effectLst/>
                <a:uLnTx/>
                <a:uFillTx/>
                <a:latin typeface="Calibri" panose="020F0502020204030204"/>
                <a:ea typeface="+mn-ea"/>
                <a:cs typeface="Arial" panose="020B0604020202020204" pitchFamily="34" charset="0"/>
              </a:rPr>
              <a:t>project</a:t>
            </a: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a:t>
            </a:r>
            <a:r>
              <a:rPr kumimoji="0" lang="lv-LV"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ccc</a:t>
            </a:r>
            <a:endParaRPr kumimoji="0" lang="de-DE" sz="3200" b="0"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endParaRPr>
          </a:p>
        </p:txBody>
      </p:sp>
      <p:grpSp>
        <p:nvGrpSpPr>
          <p:cNvPr id="5" name="Group 4">
            <a:extLst>
              <a:ext uri="{FF2B5EF4-FFF2-40B4-BE49-F238E27FC236}">
                <a16:creationId xmlns:a16="http://schemas.microsoft.com/office/drawing/2014/main" id="{984664FA-62C4-A51E-FCEE-DDF44B41447C}"/>
              </a:ext>
            </a:extLst>
          </p:cNvPr>
          <p:cNvGrpSpPr/>
          <p:nvPr/>
        </p:nvGrpSpPr>
        <p:grpSpPr>
          <a:xfrm>
            <a:off x="9239097" y="3779336"/>
            <a:ext cx="4019106" cy="4019106"/>
            <a:chOff x="9048308" y="3710756"/>
            <a:chExt cx="4019106" cy="4019106"/>
          </a:xfrm>
        </p:grpSpPr>
        <p:sp>
          <p:nvSpPr>
            <p:cNvPr id="20" name="Oval 19">
              <a:extLst>
                <a:ext uri="{FF2B5EF4-FFF2-40B4-BE49-F238E27FC236}">
                  <a16:creationId xmlns:a16="http://schemas.microsoft.com/office/drawing/2014/main" id="{FD2DC581-C076-A17E-A34A-210281A75455}"/>
                </a:ext>
              </a:extLst>
            </p:cNvPr>
            <p:cNvSpPr/>
            <p:nvPr/>
          </p:nvSpPr>
          <p:spPr>
            <a:xfrm>
              <a:off x="9048308" y="3710756"/>
              <a:ext cx="4019106" cy="4019106"/>
            </a:xfrm>
            <a:prstGeom prst="ellipse">
              <a:avLst/>
            </a:prstGeom>
            <a:solidFill>
              <a:srgbClr val="5D799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Grafik 1">
              <a:extLst>
                <a:ext uri="{FF2B5EF4-FFF2-40B4-BE49-F238E27FC236}">
                  <a16:creationId xmlns:a16="http://schemas.microsoft.com/office/drawing/2014/main" id="{292A526F-79E8-F058-F143-34E75DB2A48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513125" y="4143167"/>
              <a:ext cx="3141245" cy="3141245"/>
            </a:xfrm>
            <a:prstGeom prst="rect">
              <a:avLst/>
            </a:prstGeom>
          </p:spPr>
        </p:pic>
      </p:grpSp>
      <p:pic>
        <p:nvPicPr>
          <p:cNvPr id="6" name="Picture 5">
            <a:extLst>
              <a:ext uri="{FF2B5EF4-FFF2-40B4-BE49-F238E27FC236}">
                <a16:creationId xmlns:a16="http://schemas.microsoft.com/office/drawing/2014/main" id="{3CCD0523-FD3C-101F-2231-8EDD75302B16}"/>
              </a:ext>
            </a:extLst>
          </p:cNvPr>
          <p:cNvPicPr>
            <a:picLocks noChangeAspect="1"/>
          </p:cNvPicPr>
          <p:nvPr/>
        </p:nvPicPr>
        <p:blipFill>
          <a:blip r:embed="rId4"/>
          <a:stretch>
            <a:fillRect/>
          </a:stretch>
        </p:blipFill>
        <p:spPr>
          <a:xfrm>
            <a:off x="6540477" y="5401203"/>
            <a:ext cx="3037419" cy="1284679"/>
          </a:xfrm>
          <a:prstGeom prst="rect">
            <a:avLst/>
          </a:prstGeom>
          <a:ln>
            <a:noFill/>
          </a:ln>
        </p:spPr>
      </p:pic>
    </p:spTree>
    <p:extLst>
      <p:ext uri="{BB962C8B-B14F-4D97-AF65-F5344CB8AC3E}">
        <p14:creationId xmlns:p14="http://schemas.microsoft.com/office/powerpoint/2010/main" val="4028786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next to a sculpture of a cat&#10;&#10;Description automatically generated">
            <a:extLst>
              <a:ext uri="{FF2B5EF4-FFF2-40B4-BE49-F238E27FC236}">
                <a16:creationId xmlns:a16="http://schemas.microsoft.com/office/drawing/2014/main" id="{DE12C6FE-AAAA-88EC-B82E-F1EFD6596977}"/>
              </a:ext>
            </a:extLst>
          </p:cNvPr>
          <p:cNvPicPr>
            <a:picLocks noChangeAspect="1"/>
          </p:cNvPicPr>
          <p:nvPr/>
        </p:nvPicPr>
        <p:blipFill rotWithShape="1">
          <a:blip r:embed="rId2">
            <a:extLst>
              <a:ext uri="{28A0092B-C50C-407E-A947-70E740481C1C}">
                <a14:useLocalDpi xmlns:a14="http://schemas.microsoft.com/office/drawing/2010/main" val="0"/>
              </a:ext>
            </a:extLst>
          </a:blip>
          <a:srcRect r="11617" b="32260"/>
          <a:stretch/>
        </p:blipFill>
        <p:spPr>
          <a:xfrm>
            <a:off x="1" y="-114299"/>
            <a:ext cx="12192000" cy="6972300"/>
          </a:xfrm>
          <a:prstGeom prst="rect">
            <a:avLst/>
          </a:prstGeom>
        </p:spPr>
      </p:pic>
      <p:sp>
        <p:nvSpPr>
          <p:cNvPr id="9" name="Textplatzhalter 12"/>
          <p:cNvSpPr txBox="1">
            <a:spLocks/>
          </p:cNvSpPr>
          <p:nvPr/>
        </p:nvSpPr>
        <p:spPr>
          <a:xfrm>
            <a:off x="849578" y="1054517"/>
            <a:ext cx="6083177" cy="1446550"/>
          </a:xfrm>
          <a:prstGeom prst="rect">
            <a:avLst/>
          </a:prstGeom>
          <a:solidFill>
            <a:schemeClr val="accent2"/>
          </a:solidFill>
        </p:spPr>
        <p:txBody>
          <a:bodyPr lIns="0" rIns="0" anchor="ctr" anchorCtr="0">
            <a:spAutoFit/>
          </a:bodyPr>
          <a:lstStyle>
            <a:lvl1pPr marL="0" indent="0" algn="l" defTabSz="914400" rtl="0" eaLnBrk="1" latinLnBrk="0" hangingPunct="1">
              <a:spcBef>
                <a:spcPct val="20000"/>
              </a:spcBef>
              <a:buFont typeface="Arial" panose="020B0604020202020204" pitchFamily="34" charset="0"/>
              <a:buNone/>
              <a:defRPr sz="36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spcBef>
                <a:spcPct val="20000"/>
              </a:spcBef>
              <a:spcAft>
                <a:spcPts val="0"/>
              </a:spcAft>
              <a:buClrTx/>
              <a:buSzTx/>
              <a:buFont typeface="Arial" panose="020B0604020202020204" pitchFamily="34" charset="0"/>
              <a:buNone/>
              <a:tabLst/>
              <a:defRPr/>
            </a:pPr>
            <a:r>
              <a:rPr kumimoji="0" lang="lv-LV" sz="4400" b="1" i="0" u="none" strike="noStrike" kern="1200" cap="none" spc="0" normalizeH="0" baseline="0" noProof="0">
                <a:ln>
                  <a:noFill/>
                </a:ln>
                <a:solidFill>
                  <a:schemeClr val="bg1"/>
                </a:solidFill>
                <a:effectLst/>
                <a:uLnTx/>
                <a:uFillTx/>
                <a:latin typeface="Calibri" panose="020F0502020204030204"/>
                <a:ea typeface="+mn-ea"/>
                <a:cs typeface="+mn-cs"/>
              </a:rPr>
              <a:t>Interreg BSR project «Creative Circular Cities»</a:t>
            </a:r>
            <a:endParaRPr kumimoji="0" lang="de-AT" sz="44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0" name="Untertitel 2"/>
          <p:cNvSpPr txBox="1">
            <a:spLocks/>
          </p:cNvSpPr>
          <p:nvPr/>
        </p:nvSpPr>
        <p:spPr>
          <a:xfrm>
            <a:off x="1038745" y="4305085"/>
            <a:ext cx="3580804" cy="1471361"/>
          </a:xfrm>
          <a:prstGeom prst="rect">
            <a:avLst/>
          </a:prstGeom>
          <a:solidFill>
            <a:schemeClr val="accent2"/>
          </a:solidFill>
        </p:spPr>
        <p:txBody>
          <a:bodyPr vert="horz" wrap="none" lIns="0" tIns="180000" rIns="0" bIns="0" rtlCol="0" anchor="t" anchorCtr="0">
            <a:noAutofit/>
          </a:bodyPr>
          <a:lstStyle>
            <a:lvl1pPr marL="0" indent="0" algn="l" defTabSz="914400" rtl="0" eaLnBrk="1" latinLnBrk="0" hangingPunct="1">
              <a:spcBef>
                <a:spcPct val="20000"/>
              </a:spcBef>
              <a:buFont typeface="Arial" panose="020B0604020202020204" pitchFamily="34" charset="0"/>
              <a:buNone/>
              <a:defRPr sz="2000" i="0" kern="1200" spc="100" baseline="0">
                <a:solidFill>
                  <a:schemeClr val="bg2"/>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Place </a:t>
            </a:r>
            <a:r>
              <a:rPr kumimoji="0" lang="de-DE" sz="3200" b="0"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 </a:t>
            </a: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Date</a:t>
            </a:r>
            <a:b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b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Speaker</a:t>
            </a:r>
            <a:b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br>
            <a:b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b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interreg-baltic.eu/</a:t>
            </a:r>
            <a:r>
              <a:rPr kumimoji="0" lang="de-DE" sz="3200" b="1" i="0" u="none" strike="noStrike" kern="1200" cap="none" spc="100" normalizeH="0" baseline="30000" noProof="0" err="1">
                <a:ln>
                  <a:noFill/>
                </a:ln>
                <a:solidFill>
                  <a:schemeClr val="bg1"/>
                </a:solidFill>
                <a:effectLst/>
                <a:uLnTx/>
                <a:uFillTx/>
                <a:latin typeface="Calibri" panose="020F0502020204030204"/>
                <a:ea typeface="+mn-ea"/>
                <a:cs typeface="Arial" panose="020B0604020202020204" pitchFamily="34" charset="0"/>
              </a:rPr>
              <a:t>project</a:t>
            </a:r>
            <a:r>
              <a:rPr kumimoji="0" lang="de-DE"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a:t>
            </a:r>
            <a:r>
              <a:rPr kumimoji="0" lang="lv-LV" sz="3200" b="1"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rPr>
              <a:t>ccc</a:t>
            </a:r>
            <a:endParaRPr kumimoji="0" lang="de-DE" sz="3200" b="0" i="0" u="none" strike="noStrike" kern="1200" cap="none" spc="100" normalizeH="0" baseline="30000" noProof="0">
              <a:ln>
                <a:noFill/>
              </a:ln>
              <a:solidFill>
                <a:schemeClr val="bg1"/>
              </a:solidFill>
              <a:effectLst/>
              <a:uLnTx/>
              <a:uFillTx/>
              <a:latin typeface="Calibri" panose="020F0502020204030204"/>
              <a:ea typeface="+mn-ea"/>
              <a:cs typeface="Arial" panose="020B0604020202020204" pitchFamily="34" charset="0"/>
            </a:endParaRPr>
          </a:p>
        </p:txBody>
      </p:sp>
      <p:grpSp>
        <p:nvGrpSpPr>
          <p:cNvPr id="5" name="Group 4">
            <a:extLst>
              <a:ext uri="{FF2B5EF4-FFF2-40B4-BE49-F238E27FC236}">
                <a16:creationId xmlns:a16="http://schemas.microsoft.com/office/drawing/2014/main" id="{984664FA-62C4-A51E-FCEE-DDF44B41447C}"/>
              </a:ext>
            </a:extLst>
          </p:cNvPr>
          <p:cNvGrpSpPr/>
          <p:nvPr/>
        </p:nvGrpSpPr>
        <p:grpSpPr>
          <a:xfrm>
            <a:off x="9239097" y="3779336"/>
            <a:ext cx="4019106" cy="4019106"/>
            <a:chOff x="9048308" y="3710756"/>
            <a:chExt cx="4019106" cy="4019106"/>
          </a:xfrm>
        </p:grpSpPr>
        <p:sp>
          <p:nvSpPr>
            <p:cNvPr id="20" name="Oval 19">
              <a:extLst>
                <a:ext uri="{FF2B5EF4-FFF2-40B4-BE49-F238E27FC236}">
                  <a16:creationId xmlns:a16="http://schemas.microsoft.com/office/drawing/2014/main" id="{FD2DC581-C076-A17E-A34A-210281A75455}"/>
                </a:ext>
              </a:extLst>
            </p:cNvPr>
            <p:cNvSpPr/>
            <p:nvPr/>
          </p:nvSpPr>
          <p:spPr>
            <a:xfrm>
              <a:off x="9048308" y="3710756"/>
              <a:ext cx="4019106" cy="4019106"/>
            </a:xfrm>
            <a:prstGeom prst="ellipse">
              <a:avLst/>
            </a:prstGeom>
            <a:solidFill>
              <a:srgbClr val="5D799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Grafik 1">
              <a:extLst>
                <a:ext uri="{FF2B5EF4-FFF2-40B4-BE49-F238E27FC236}">
                  <a16:creationId xmlns:a16="http://schemas.microsoft.com/office/drawing/2014/main" id="{292A526F-79E8-F058-F143-34E75DB2A48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513125" y="4143167"/>
              <a:ext cx="3141245" cy="3141245"/>
            </a:xfrm>
            <a:prstGeom prst="rect">
              <a:avLst/>
            </a:prstGeom>
          </p:spPr>
        </p:pic>
      </p:grpSp>
      <p:pic>
        <p:nvPicPr>
          <p:cNvPr id="6" name="Picture 5">
            <a:extLst>
              <a:ext uri="{FF2B5EF4-FFF2-40B4-BE49-F238E27FC236}">
                <a16:creationId xmlns:a16="http://schemas.microsoft.com/office/drawing/2014/main" id="{3CCD0523-FD3C-101F-2231-8EDD75302B16}"/>
              </a:ext>
            </a:extLst>
          </p:cNvPr>
          <p:cNvPicPr>
            <a:picLocks noChangeAspect="1"/>
          </p:cNvPicPr>
          <p:nvPr/>
        </p:nvPicPr>
        <p:blipFill>
          <a:blip r:embed="rId4"/>
          <a:stretch>
            <a:fillRect/>
          </a:stretch>
        </p:blipFill>
        <p:spPr>
          <a:xfrm>
            <a:off x="6540477" y="5401203"/>
            <a:ext cx="3037419" cy="1284679"/>
          </a:xfrm>
          <a:prstGeom prst="rect">
            <a:avLst/>
          </a:prstGeom>
          <a:ln>
            <a:noFill/>
          </a:ln>
        </p:spPr>
      </p:pic>
    </p:spTree>
    <p:extLst>
      <p:ext uri="{BB962C8B-B14F-4D97-AF65-F5344CB8AC3E}">
        <p14:creationId xmlns:p14="http://schemas.microsoft.com/office/powerpoint/2010/main" val="1951162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6A6457-576B-6032-EF57-8FCEBA14E8E8}"/>
              </a:ext>
            </a:extLst>
          </p:cNvPr>
          <p:cNvSpPr txBox="1"/>
          <p:nvPr/>
        </p:nvSpPr>
        <p:spPr>
          <a:xfrm>
            <a:off x="630936" y="640080"/>
            <a:ext cx="4818888" cy="148132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000" b="1" kern="1200">
                <a:latin typeface="+mj-lt"/>
                <a:ea typeface="+mj-ea"/>
                <a:cs typeface="+mj-cs"/>
              </a:rPr>
              <a:t>Creative Circular Cities</a:t>
            </a:r>
            <a:r>
              <a:rPr lang="en-US" sz="5000" b="1">
                <a:latin typeface="+mj-lt"/>
                <a:ea typeface="+mj-ea"/>
                <a:cs typeface="+mj-cs"/>
              </a:rPr>
              <a:t> (CCC)</a:t>
            </a:r>
            <a:endParaRPr lang="en-US" sz="5000" b="1" kern="1200">
              <a:solidFill>
                <a:schemeClr val="tx1"/>
              </a:solidFill>
              <a:latin typeface="+mj-lt"/>
              <a:ea typeface="+mj-ea"/>
              <a:cs typeface="+mj-cs"/>
            </a:endParaRPr>
          </a:p>
        </p:txBody>
      </p:sp>
      <p:sp>
        <p:nvSpPr>
          <p:cNvPr id="3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2E9A7D2-99A8-916D-6B35-C2BB3DE30099}"/>
              </a:ext>
            </a:extLst>
          </p:cNvPr>
          <p:cNvSpPr txBox="1"/>
          <p:nvPr/>
        </p:nvSpPr>
        <p:spPr>
          <a:xfrm>
            <a:off x="630936" y="2660904"/>
            <a:ext cx="4818888" cy="3547872"/>
          </a:xfrm>
          <a:prstGeom prst="rect">
            <a:avLst/>
          </a:prstGeom>
        </p:spPr>
        <p:txBody>
          <a:bodyPr vert="horz" lIns="91440" tIns="45720" rIns="91440" bIns="45720" rtlCol="0" anchor="t">
            <a:normAutofit/>
          </a:bodyPr>
          <a:lstStyle/>
          <a:p>
            <a:pPr defTabSz="914400">
              <a:lnSpc>
                <a:spcPct val="90000"/>
              </a:lnSpc>
              <a:spcAft>
                <a:spcPts val="600"/>
              </a:spcAft>
              <a:defRPr/>
            </a:pPr>
            <a:r>
              <a:rPr lang="en-US" sz="3200" i="1"/>
              <a:t>“CCC brings together 14 project partners from six Baltic Sea Region cities, united in their belief that the creative and cultural sectors and industries can drive a circular economy.” </a:t>
            </a:r>
          </a:p>
        </p:txBody>
      </p:sp>
      <p:grpSp>
        <p:nvGrpSpPr>
          <p:cNvPr id="17" name="Group 16">
            <a:extLst>
              <a:ext uri="{FF2B5EF4-FFF2-40B4-BE49-F238E27FC236}">
                <a16:creationId xmlns:a16="http://schemas.microsoft.com/office/drawing/2014/main" id="{B7EADDD9-61F6-0370-729F-2D4A6044DA89}"/>
              </a:ext>
            </a:extLst>
          </p:cNvPr>
          <p:cNvGrpSpPr/>
          <p:nvPr/>
        </p:nvGrpSpPr>
        <p:grpSpPr>
          <a:xfrm>
            <a:off x="6099048" y="695719"/>
            <a:ext cx="5458968" cy="5466561"/>
            <a:chOff x="5329132" y="643467"/>
            <a:chExt cx="5563327" cy="5571065"/>
          </a:xfrm>
        </p:grpSpPr>
        <p:pic>
          <p:nvPicPr>
            <p:cNvPr id="6" name="Picture 2" descr="B.6 Programme area - Interreg Baltic Sea Region">
              <a:extLst>
                <a:ext uri="{FF2B5EF4-FFF2-40B4-BE49-F238E27FC236}">
                  <a16:creationId xmlns:a16="http://schemas.microsoft.com/office/drawing/2014/main" id="{CB80BFB0-791B-BD23-AFD0-32A5E9885DB8}"/>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3828"/>
            <a:stretch/>
          </p:blipFill>
          <p:spPr bwMode="auto">
            <a:xfrm>
              <a:off x="5329132" y="643467"/>
              <a:ext cx="5563327" cy="5571065"/>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Pin with solid fill">
              <a:extLst>
                <a:ext uri="{FF2B5EF4-FFF2-40B4-BE49-F238E27FC236}">
                  <a16:creationId xmlns:a16="http://schemas.microsoft.com/office/drawing/2014/main" id="{CF1C376A-F086-E489-7696-F75C0C5C98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8845" y="4341003"/>
              <a:ext cx="449812" cy="449812"/>
            </a:xfrm>
            <a:prstGeom prst="rect">
              <a:avLst/>
            </a:prstGeom>
          </p:spPr>
        </p:pic>
        <p:pic>
          <p:nvPicPr>
            <p:cNvPr id="8" name="Graphic 7" descr="Pin with solid fill">
              <a:extLst>
                <a:ext uri="{FF2B5EF4-FFF2-40B4-BE49-F238E27FC236}">
                  <a16:creationId xmlns:a16="http://schemas.microsoft.com/office/drawing/2014/main" id="{D4B573AA-17DD-3A5B-6B24-54F95002E3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2586" y="4287356"/>
              <a:ext cx="449812" cy="449812"/>
            </a:xfrm>
            <a:prstGeom prst="rect">
              <a:avLst/>
            </a:prstGeom>
          </p:spPr>
        </p:pic>
        <p:pic>
          <p:nvPicPr>
            <p:cNvPr id="9" name="Graphic 8" descr="Pin with solid fill">
              <a:extLst>
                <a:ext uri="{FF2B5EF4-FFF2-40B4-BE49-F238E27FC236}">
                  <a16:creationId xmlns:a16="http://schemas.microsoft.com/office/drawing/2014/main" id="{36DFEF75-0F2F-3335-9C3D-186356FC0D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4803" y="3882938"/>
              <a:ext cx="449812" cy="449812"/>
            </a:xfrm>
            <a:prstGeom prst="rect">
              <a:avLst/>
            </a:prstGeom>
          </p:spPr>
        </p:pic>
        <p:pic>
          <p:nvPicPr>
            <p:cNvPr id="10" name="Graphic 9" descr="Pin with solid fill">
              <a:extLst>
                <a:ext uri="{FF2B5EF4-FFF2-40B4-BE49-F238E27FC236}">
                  <a16:creationId xmlns:a16="http://schemas.microsoft.com/office/drawing/2014/main" id="{0BD6BAF5-1568-EB0B-FE75-75EDAF1DD3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16431" y="2999821"/>
              <a:ext cx="449812" cy="449812"/>
            </a:xfrm>
            <a:prstGeom prst="rect">
              <a:avLst/>
            </a:prstGeom>
          </p:spPr>
        </p:pic>
        <p:pic>
          <p:nvPicPr>
            <p:cNvPr id="15" name="Graphic 14" descr="Pin with solid fill">
              <a:extLst>
                <a:ext uri="{FF2B5EF4-FFF2-40B4-BE49-F238E27FC236}">
                  <a16:creationId xmlns:a16="http://schemas.microsoft.com/office/drawing/2014/main" id="{B0520DD2-E1A3-1683-9232-CD903A2AF3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33229" y="3195840"/>
              <a:ext cx="449812" cy="449812"/>
            </a:xfrm>
            <a:prstGeom prst="rect">
              <a:avLst/>
            </a:prstGeom>
          </p:spPr>
        </p:pic>
        <p:pic>
          <p:nvPicPr>
            <p:cNvPr id="16" name="Graphic 15" descr="Pin with solid fill">
              <a:extLst>
                <a:ext uri="{FF2B5EF4-FFF2-40B4-BE49-F238E27FC236}">
                  <a16:creationId xmlns:a16="http://schemas.microsoft.com/office/drawing/2014/main" id="{B6A84E34-3955-DF3A-11AB-E404A13891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59907" y="3744693"/>
              <a:ext cx="449812" cy="449812"/>
            </a:xfrm>
            <a:prstGeom prst="rect">
              <a:avLst/>
            </a:prstGeom>
          </p:spPr>
        </p:pic>
      </p:grpSp>
    </p:spTree>
    <p:extLst>
      <p:ext uri="{BB962C8B-B14F-4D97-AF65-F5344CB8AC3E}">
        <p14:creationId xmlns:p14="http://schemas.microsoft.com/office/powerpoint/2010/main" val="2183234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5772EC4-7CC5-A4D0-B83F-BCD2AC05D4C7}"/>
              </a:ext>
            </a:extLst>
          </p:cNvPr>
          <p:cNvSpPr txBox="1"/>
          <p:nvPr/>
        </p:nvSpPr>
        <p:spPr>
          <a:xfrm>
            <a:off x="841248" y="4078835"/>
            <a:ext cx="10506456" cy="1279306"/>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b="1" kern="1200">
                <a:solidFill>
                  <a:schemeClr val="tx1"/>
                </a:solidFill>
                <a:latin typeface="+mj-lt"/>
                <a:ea typeface="+mj-ea"/>
                <a:cs typeface="+mj-cs"/>
              </a:rPr>
              <a:t>Creative Circular Cities</a:t>
            </a:r>
          </a:p>
        </p:txBody>
      </p:sp>
      <p:pic>
        <p:nvPicPr>
          <p:cNvPr id="2050" name="Picture 2" descr="Gdynia from a bird's eye view | photography, photo gallery">
            <a:extLst>
              <a:ext uri="{FF2B5EF4-FFF2-40B4-BE49-F238E27FC236}">
                <a16:creationId xmlns:a16="http://schemas.microsoft.com/office/drawing/2014/main" id="{10599837-8067-0F0F-5556-68E3553FC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455" r="2" b="12389"/>
          <a:stretch/>
        </p:blipFill>
        <p:spPr bwMode="auto">
          <a:xfrm>
            <a:off x="198742" y="177630"/>
            <a:ext cx="3802338" cy="17806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ity with many buildings and a bridge&#10;&#10;Description automatically generated">
            <a:extLst>
              <a:ext uri="{FF2B5EF4-FFF2-40B4-BE49-F238E27FC236}">
                <a16:creationId xmlns:a16="http://schemas.microsoft.com/office/drawing/2014/main" id="{FDDC75D4-0F7E-465B-6A7D-0C1C575BF58B}"/>
              </a:ext>
            </a:extLst>
          </p:cNvPr>
          <p:cNvPicPr>
            <a:picLocks noChangeAspect="1"/>
          </p:cNvPicPr>
          <p:nvPr/>
        </p:nvPicPr>
        <p:blipFill rotWithShape="1">
          <a:blip r:embed="rId4"/>
          <a:srcRect t="28498" r="2" b="9063"/>
          <a:stretch/>
        </p:blipFill>
        <p:spPr>
          <a:xfrm>
            <a:off x="4208848" y="177630"/>
            <a:ext cx="3802338" cy="1780620"/>
          </a:xfrm>
          <a:prstGeom prst="rect">
            <a:avLst/>
          </a:prstGeom>
        </p:spPr>
      </p:pic>
      <p:pic>
        <p:nvPicPr>
          <p:cNvPr id="2" name="Picture 1" descr="A city with many buildings&#10;&#10;Description automatically generated with medium confidence">
            <a:extLst>
              <a:ext uri="{FF2B5EF4-FFF2-40B4-BE49-F238E27FC236}">
                <a16:creationId xmlns:a16="http://schemas.microsoft.com/office/drawing/2014/main" id="{1221920A-F15A-2EA9-9132-24B25F13AB6D}"/>
              </a:ext>
            </a:extLst>
          </p:cNvPr>
          <p:cNvPicPr>
            <a:picLocks noChangeAspect="1"/>
          </p:cNvPicPr>
          <p:nvPr/>
        </p:nvPicPr>
        <p:blipFill rotWithShape="1">
          <a:blip r:embed="rId5"/>
          <a:srcRect t="29843" r="2" b="2"/>
          <a:stretch/>
        </p:blipFill>
        <p:spPr>
          <a:xfrm>
            <a:off x="8184248" y="171715"/>
            <a:ext cx="3802338" cy="1780620"/>
          </a:xfrm>
          <a:prstGeom prst="rect">
            <a:avLst/>
          </a:prstGeom>
        </p:spPr>
      </p:pic>
      <p:pic>
        <p:nvPicPr>
          <p:cNvPr id="1032" name="Picture 8" descr="Discover Turku, the oldest city in Finland | Visit Finland">
            <a:extLst>
              <a:ext uri="{FF2B5EF4-FFF2-40B4-BE49-F238E27FC236}">
                <a16:creationId xmlns:a16="http://schemas.microsoft.com/office/drawing/2014/main" id="{A653F1C5-5794-4659-3C5F-67FDD14D63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9843" r="2" b="2"/>
          <a:stretch/>
        </p:blipFill>
        <p:spPr bwMode="auto">
          <a:xfrm>
            <a:off x="198742" y="2119708"/>
            <a:ext cx="3802338" cy="17806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sitting on a deck&#10;&#10;Description automatically generated">
            <a:extLst>
              <a:ext uri="{FF2B5EF4-FFF2-40B4-BE49-F238E27FC236}">
                <a16:creationId xmlns:a16="http://schemas.microsoft.com/office/drawing/2014/main" id="{64997E4B-87C9-E3A2-ED5D-9DCE7C360C2F}"/>
              </a:ext>
            </a:extLst>
          </p:cNvPr>
          <p:cNvPicPr>
            <a:picLocks noChangeAspect="1"/>
          </p:cNvPicPr>
          <p:nvPr/>
        </p:nvPicPr>
        <p:blipFill rotWithShape="1">
          <a:blip r:embed="rId7"/>
          <a:srcRect t="16747" r="2" b="2"/>
          <a:stretch/>
        </p:blipFill>
        <p:spPr>
          <a:xfrm>
            <a:off x="4208848" y="2119708"/>
            <a:ext cx="3802338" cy="1780620"/>
          </a:xfrm>
          <a:prstGeom prst="rect">
            <a:avLst/>
          </a:prstGeom>
        </p:spPr>
      </p:pic>
      <p:pic>
        <p:nvPicPr>
          <p:cNvPr id="2052" name="Picture 4" descr="Kiel – Explore the vibrant seaside city - Germany Travel">
            <a:extLst>
              <a:ext uri="{FF2B5EF4-FFF2-40B4-BE49-F238E27FC236}">
                <a16:creationId xmlns:a16="http://schemas.microsoft.com/office/drawing/2014/main" id="{8825A8E8-E13B-20C6-E03D-FF3836E486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5878" r="2" b="870"/>
          <a:stretch/>
        </p:blipFill>
        <p:spPr bwMode="auto">
          <a:xfrm>
            <a:off x="8184248" y="2113793"/>
            <a:ext cx="3802338" cy="17806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B590F2-A2F1-1A2F-BA62-224853806C2B}"/>
              </a:ext>
            </a:extLst>
          </p:cNvPr>
          <p:cNvSpPr txBox="1"/>
          <p:nvPr/>
        </p:nvSpPr>
        <p:spPr>
          <a:xfrm>
            <a:off x="4270916" y="3309637"/>
            <a:ext cx="1622861" cy="584775"/>
          </a:xfrm>
          <a:prstGeom prst="rect">
            <a:avLst/>
          </a:prstGeom>
          <a:solidFill>
            <a:srgbClr val="376D49"/>
          </a:solidFill>
        </p:spPr>
        <p:txBody>
          <a:bodyPr wrap="square" rtlCol="0">
            <a:spAutoFit/>
          </a:bodyPr>
          <a:lstStyle/>
          <a:p>
            <a:r>
              <a:rPr lang="en-GB" sz="3200" b="1">
                <a:solidFill>
                  <a:schemeClr val="bg1"/>
                </a:solidFill>
              </a:rPr>
              <a:t>Aarhus</a:t>
            </a:r>
            <a:endParaRPr lang="en-150" sz="3200" b="1">
              <a:solidFill>
                <a:schemeClr val="bg1"/>
              </a:solidFill>
            </a:endParaRPr>
          </a:p>
        </p:txBody>
      </p:sp>
      <p:sp>
        <p:nvSpPr>
          <p:cNvPr id="6" name="TextBox 5">
            <a:extLst>
              <a:ext uri="{FF2B5EF4-FFF2-40B4-BE49-F238E27FC236}">
                <a16:creationId xmlns:a16="http://schemas.microsoft.com/office/drawing/2014/main" id="{B049C4AC-58C0-A8C1-2E59-ACEF6C4E2840}"/>
              </a:ext>
            </a:extLst>
          </p:cNvPr>
          <p:cNvSpPr txBox="1"/>
          <p:nvPr/>
        </p:nvSpPr>
        <p:spPr>
          <a:xfrm>
            <a:off x="262564" y="1375310"/>
            <a:ext cx="1549515" cy="584775"/>
          </a:xfrm>
          <a:prstGeom prst="rect">
            <a:avLst/>
          </a:prstGeom>
          <a:solidFill>
            <a:srgbClr val="376D49"/>
          </a:solidFill>
        </p:spPr>
        <p:txBody>
          <a:bodyPr wrap="square" rtlCol="0">
            <a:spAutoFit/>
          </a:bodyPr>
          <a:lstStyle/>
          <a:p>
            <a:r>
              <a:rPr lang="en-GB" sz="3200" b="1">
                <a:solidFill>
                  <a:schemeClr val="bg1"/>
                </a:solidFill>
              </a:rPr>
              <a:t>Gdynia</a:t>
            </a:r>
            <a:endParaRPr lang="en-150" sz="3200" b="1">
              <a:solidFill>
                <a:schemeClr val="bg1"/>
              </a:solidFill>
            </a:endParaRPr>
          </a:p>
        </p:txBody>
      </p:sp>
      <p:sp>
        <p:nvSpPr>
          <p:cNvPr id="7" name="TextBox 6">
            <a:extLst>
              <a:ext uri="{FF2B5EF4-FFF2-40B4-BE49-F238E27FC236}">
                <a16:creationId xmlns:a16="http://schemas.microsoft.com/office/drawing/2014/main" id="{A0802ACB-A018-9C6A-87AD-0EFF93DD1228}"/>
              </a:ext>
            </a:extLst>
          </p:cNvPr>
          <p:cNvSpPr txBox="1"/>
          <p:nvPr/>
        </p:nvSpPr>
        <p:spPr>
          <a:xfrm>
            <a:off x="270753" y="3309636"/>
            <a:ext cx="1356917" cy="584775"/>
          </a:xfrm>
          <a:prstGeom prst="rect">
            <a:avLst/>
          </a:prstGeom>
          <a:solidFill>
            <a:srgbClr val="376D49"/>
          </a:solidFill>
        </p:spPr>
        <p:txBody>
          <a:bodyPr wrap="square" rtlCol="0">
            <a:spAutoFit/>
          </a:bodyPr>
          <a:lstStyle/>
          <a:p>
            <a:r>
              <a:rPr lang="en-GB" sz="3200" b="1">
                <a:solidFill>
                  <a:schemeClr val="bg1"/>
                </a:solidFill>
              </a:rPr>
              <a:t>Turku</a:t>
            </a:r>
            <a:endParaRPr lang="en-150" sz="3200" b="1">
              <a:solidFill>
                <a:schemeClr val="bg1"/>
              </a:solidFill>
            </a:endParaRPr>
          </a:p>
        </p:txBody>
      </p:sp>
      <p:sp>
        <p:nvSpPr>
          <p:cNvPr id="8" name="TextBox 7">
            <a:extLst>
              <a:ext uri="{FF2B5EF4-FFF2-40B4-BE49-F238E27FC236}">
                <a16:creationId xmlns:a16="http://schemas.microsoft.com/office/drawing/2014/main" id="{7318B8FC-FF91-81E6-27BC-50FE0F733288}"/>
              </a:ext>
            </a:extLst>
          </p:cNvPr>
          <p:cNvSpPr txBox="1"/>
          <p:nvPr/>
        </p:nvSpPr>
        <p:spPr>
          <a:xfrm>
            <a:off x="4308234" y="1369234"/>
            <a:ext cx="1020433" cy="584775"/>
          </a:xfrm>
          <a:prstGeom prst="rect">
            <a:avLst/>
          </a:prstGeom>
          <a:solidFill>
            <a:srgbClr val="376D49"/>
          </a:solidFill>
        </p:spPr>
        <p:txBody>
          <a:bodyPr wrap="square" rtlCol="0">
            <a:spAutoFit/>
          </a:bodyPr>
          <a:lstStyle/>
          <a:p>
            <a:r>
              <a:rPr lang="en-GB" sz="3200" b="1">
                <a:solidFill>
                  <a:schemeClr val="bg1"/>
                </a:solidFill>
              </a:rPr>
              <a:t>Riga</a:t>
            </a:r>
            <a:endParaRPr lang="en-150" sz="3200" b="1">
              <a:solidFill>
                <a:schemeClr val="bg1"/>
              </a:solidFill>
            </a:endParaRPr>
          </a:p>
        </p:txBody>
      </p:sp>
      <p:sp>
        <p:nvSpPr>
          <p:cNvPr id="9" name="TextBox 8">
            <a:extLst>
              <a:ext uri="{FF2B5EF4-FFF2-40B4-BE49-F238E27FC236}">
                <a16:creationId xmlns:a16="http://schemas.microsoft.com/office/drawing/2014/main" id="{0098E027-5408-729B-25FA-86FD01FD7956}"/>
              </a:ext>
            </a:extLst>
          </p:cNvPr>
          <p:cNvSpPr txBox="1"/>
          <p:nvPr/>
        </p:nvSpPr>
        <p:spPr>
          <a:xfrm>
            <a:off x="8244283" y="3309638"/>
            <a:ext cx="916763" cy="584775"/>
          </a:xfrm>
          <a:prstGeom prst="rect">
            <a:avLst/>
          </a:prstGeom>
          <a:solidFill>
            <a:srgbClr val="376D49"/>
          </a:solidFill>
        </p:spPr>
        <p:txBody>
          <a:bodyPr wrap="square" rtlCol="0">
            <a:spAutoFit/>
          </a:bodyPr>
          <a:lstStyle/>
          <a:p>
            <a:r>
              <a:rPr lang="en-GB" sz="3200" b="1">
                <a:solidFill>
                  <a:schemeClr val="bg1"/>
                </a:solidFill>
              </a:rPr>
              <a:t>Kiel</a:t>
            </a:r>
            <a:endParaRPr lang="en-150" sz="3200" b="1">
              <a:solidFill>
                <a:schemeClr val="bg1"/>
              </a:solidFill>
            </a:endParaRPr>
          </a:p>
        </p:txBody>
      </p:sp>
      <p:sp>
        <p:nvSpPr>
          <p:cNvPr id="10" name="TextBox 9">
            <a:extLst>
              <a:ext uri="{FF2B5EF4-FFF2-40B4-BE49-F238E27FC236}">
                <a16:creationId xmlns:a16="http://schemas.microsoft.com/office/drawing/2014/main" id="{378DDC8B-9ADA-CD71-8FA1-6C46BD0FD8C2}"/>
              </a:ext>
            </a:extLst>
          </p:cNvPr>
          <p:cNvSpPr txBox="1"/>
          <p:nvPr/>
        </p:nvSpPr>
        <p:spPr>
          <a:xfrm>
            <a:off x="8244283" y="1374669"/>
            <a:ext cx="1525359" cy="584775"/>
          </a:xfrm>
          <a:prstGeom prst="rect">
            <a:avLst/>
          </a:prstGeom>
          <a:solidFill>
            <a:srgbClr val="376D49"/>
          </a:solidFill>
        </p:spPr>
        <p:txBody>
          <a:bodyPr wrap="square" rtlCol="0">
            <a:spAutoFit/>
          </a:bodyPr>
          <a:lstStyle/>
          <a:p>
            <a:r>
              <a:rPr lang="en-GB" sz="3200" b="1">
                <a:solidFill>
                  <a:schemeClr val="bg1"/>
                </a:solidFill>
              </a:rPr>
              <a:t>Tallinn</a:t>
            </a:r>
            <a:endParaRPr lang="en-150" sz="3200" b="1">
              <a:solidFill>
                <a:schemeClr val="bg1"/>
              </a:solidFill>
            </a:endParaRPr>
          </a:p>
        </p:txBody>
      </p:sp>
    </p:spTree>
    <p:extLst>
      <p:ext uri="{BB962C8B-B14F-4D97-AF65-F5344CB8AC3E}">
        <p14:creationId xmlns:p14="http://schemas.microsoft.com/office/powerpoint/2010/main" val="1245721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D70FC-BEB9-F043-AC01-5850F871404F}"/>
              </a:ext>
            </a:extLst>
          </p:cNvPr>
          <p:cNvSpPr>
            <a:spLocks noGrp="1"/>
          </p:cNvSpPr>
          <p:nvPr>
            <p:ph type="title"/>
          </p:nvPr>
        </p:nvSpPr>
        <p:spPr>
          <a:xfrm>
            <a:off x="761840" y="1138265"/>
            <a:ext cx="4544762" cy="1401183"/>
          </a:xfrm>
        </p:spPr>
        <p:txBody>
          <a:bodyPr vert="horz" lIns="91440" tIns="45720" rIns="91440" bIns="45720" rtlCol="0" anchor="t">
            <a:normAutofit/>
          </a:bodyPr>
          <a:lstStyle/>
          <a:p>
            <a:r>
              <a:rPr lang="en-US" sz="3200" kern="1200">
                <a:solidFill>
                  <a:schemeClr val="tx1"/>
                </a:solidFill>
                <a:latin typeface="+mj-lt"/>
                <a:ea typeface="+mj-ea"/>
                <a:cs typeface="+mj-cs"/>
              </a:rPr>
              <a:t>Interreg Baltic Sea Region 2021 - 2027</a:t>
            </a:r>
          </a:p>
        </p:txBody>
      </p:sp>
      <p:cxnSp>
        <p:nvCxnSpPr>
          <p:cNvPr id="21" name="Straight Connector 2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6F3B1FD8-99D0-58F2-DFBE-F5F843B069C6}"/>
              </a:ext>
            </a:extLst>
          </p:cNvPr>
          <p:cNvSpPr>
            <a:spLocks noGrp="1"/>
          </p:cNvSpPr>
          <p:nvPr>
            <p:ph type="body" sz="quarter" idx="27"/>
          </p:nvPr>
        </p:nvSpPr>
        <p:spPr>
          <a:xfrm>
            <a:off x="775092" y="2539448"/>
            <a:ext cx="4544762" cy="3602935"/>
          </a:xfrm>
        </p:spPr>
        <p:txBody>
          <a:bodyPr vert="horz" lIns="91440" tIns="45720" rIns="91440" bIns="45720" rtlCol="0">
            <a:normAutofit/>
          </a:bodyPr>
          <a:lstStyle/>
          <a:p>
            <a:pPr marL="0" indent="0">
              <a:buNone/>
            </a:pPr>
            <a:r>
              <a:rPr lang="en-US" sz="2000"/>
              <a:t>The Interreg BSR </a:t>
            </a:r>
            <a:r>
              <a:rPr lang="en-US" sz="2000" err="1"/>
              <a:t>programme</a:t>
            </a:r>
            <a:r>
              <a:rPr lang="en-US" sz="2000"/>
              <a:t> is a source of EU funding that brings together cultures, perspectives and expertise to get the best ideas and joint solutions.</a:t>
            </a:r>
          </a:p>
          <a:p>
            <a:pPr marL="0" indent="0">
              <a:buNone/>
            </a:pPr>
            <a:r>
              <a:rPr lang="en-US" sz="2000"/>
              <a:t>With the support of Interreg BSR, projects drive the transition to a green and resilient region. </a:t>
            </a:r>
          </a:p>
        </p:txBody>
      </p:sp>
      <p:pic>
        <p:nvPicPr>
          <p:cNvPr id="3" name="Picture 2" descr="Interreg Baltic Sea Region • Interreg.eu">
            <a:extLst>
              <a:ext uri="{FF2B5EF4-FFF2-40B4-BE49-F238E27FC236}">
                <a16:creationId xmlns:a16="http://schemas.microsoft.com/office/drawing/2014/main" id="{CF7ED2EA-CE1E-2CD3-A293-6B782C2DAB31}"/>
              </a:ext>
            </a:extLst>
          </p:cNvPr>
          <p:cNvPicPr>
            <a:picLocks noChangeAspect="1"/>
          </p:cNvPicPr>
          <p:nvPr/>
        </p:nvPicPr>
        <p:blipFill>
          <a:blip r:embed="rId3"/>
          <a:stretch>
            <a:fillRect/>
          </a:stretch>
        </p:blipFill>
        <p:spPr>
          <a:xfrm>
            <a:off x="6082748" y="1758430"/>
            <a:ext cx="5334160" cy="3342740"/>
          </a:xfrm>
          <a:prstGeom prst="rect">
            <a:avLst/>
          </a:prstGeom>
        </p:spPr>
      </p:pic>
    </p:spTree>
    <p:extLst>
      <p:ext uri="{BB962C8B-B14F-4D97-AF65-F5344CB8AC3E}">
        <p14:creationId xmlns:p14="http://schemas.microsoft.com/office/powerpoint/2010/main" val="2386262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4247E0-3EBD-9860-B68E-273E0369F51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95200E3-8D51-6FDD-7AAD-589DC59179A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5C8064"/>
                </a:solidFill>
                <a:latin typeface="+mn-lt"/>
                <a:ea typeface="+mj-ea"/>
                <a:cs typeface="+mj-cs"/>
              </a:defRPr>
            </a:lvl1pPr>
          </a:lstStyle>
          <a:p>
            <a:pPr marL="0" marR="0" lvl="0" indent="0" algn="ctr" fontAlgn="auto">
              <a:spcAft>
                <a:spcPts val="600"/>
              </a:spcAft>
              <a:buClrTx/>
              <a:buSzTx/>
              <a:tabLst/>
              <a:defRPr/>
            </a:pPr>
            <a:r>
              <a:rPr kumimoji="0" lang="en-US" b="1" i="0" u="none" strike="noStrike" kern="1200" cap="none" spc="0" normalizeH="0" baseline="0" noProof="0">
                <a:ln>
                  <a:noFill/>
                </a:ln>
                <a:solidFill>
                  <a:schemeClr val="tx1"/>
                </a:solidFill>
                <a:effectLst/>
                <a:uLnTx/>
                <a:uFillTx/>
                <a:latin typeface="+mj-lt"/>
                <a:ea typeface="+mj-ea"/>
                <a:cs typeface="+mj-cs"/>
              </a:rPr>
              <a:t>The CCC project partners</a:t>
            </a:r>
            <a:endParaRPr kumimoji="0" lang="en-US" b="0" i="0" u="none" strike="noStrike" kern="1200" cap="none" spc="0" normalizeH="0" baseline="0" noProof="0">
              <a:ln>
                <a:noFill/>
              </a:ln>
              <a:solidFill>
                <a:schemeClr val="tx1"/>
              </a:solidFill>
              <a:effectLst/>
              <a:uLnTx/>
              <a:uFillTx/>
              <a:latin typeface="+mj-lt"/>
              <a:ea typeface="+mj-ea"/>
              <a:cs typeface="+mj-cs"/>
            </a:endParaRPr>
          </a:p>
        </p:txBody>
      </p:sp>
      <p:pic>
        <p:nvPicPr>
          <p:cNvPr id="5" name="Graphic 4" descr="City with solid fill">
            <a:extLst>
              <a:ext uri="{FF2B5EF4-FFF2-40B4-BE49-F238E27FC236}">
                <a16:creationId xmlns:a16="http://schemas.microsoft.com/office/drawing/2014/main" id="{76A41D20-6060-0B38-3C44-7135B02336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6207" y="2764251"/>
            <a:ext cx="1710868" cy="1710868"/>
          </a:xfrm>
          <a:prstGeom prst="rect">
            <a:avLst/>
          </a:prstGeom>
        </p:spPr>
      </p:pic>
      <p:pic>
        <p:nvPicPr>
          <p:cNvPr id="6" name="Graphic 5" descr="Board Of Directors with solid fill">
            <a:extLst>
              <a:ext uri="{FF2B5EF4-FFF2-40B4-BE49-F238E27FC236}">
                <a16:creationId xmlns:a16="http://schemas.microsoft.com/office/drawing/2014/main" id="{5E407096-ABDF-9002-2EB2-298E387CBF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6930" y="2764251"/>
            <a:ext cx="1710868" cy="1710868"/>
          </a:xfrm>
          <a:prstGeom prst="rect">
            <a:avLst/>
          </a:prstGeom>
        </p:spPr>
      </p:pic>
      <p:pic>
        <p:nvPicPr>
          <p:cNvPr id="8" name="Picture 7" descr="NGO Generic Detailed Outline icon">
            <a:extLst>
              <a:ext uri="{FF2B5EF4-FFF2-40B4-BE49-F238E27FC236}">
                <a16:creationId xmlns:a16="http://schemas.microsoft.com/office/drawing/2014/main" id="{8FD6F94E-C257-FF62-66FB-52173F46E516}"/>
              </a:ext>
            </a:extLst>
          </p:cNvPr>
          <p:cNvPicPr>
            <a:picLocks noChangeAspect="1"/>
          </p:cNvPicPr>
          <p:nvPr/>
        </p:nvPicPr>
        <p:blipFill>
          <a:blip r:embed="rId7"/>
          <a:stretch>
            <a:fillRect/>
          </a:stretch>
        </p:blipFill>
        <p:spPr>
          <a:xfrm>
            <a:off x="8815544" y="3020630"/>
            <a:ext cx="1369632" cy="1369632"/>
          </a:xfrm>
          <a:prstGeom prst="rect">
            <a:avLst/>
          </a:prstGeom>
        </p:spPr>
      </p:pic>
      <p:sp>
        <p:nvSpPr>
          <p:cNvPr id="9" name="TextBox 8">
            <a:extLst>
              <a:ext uri="{FF2B5EF4-FFF2-40B4-BE49-F238E27FC236}">
                <a16:creationId xmlns:a16="http://schemas.microsoft.com/office/drawing/2014/main" id="{458B080B-4E25-B6C0-F761-A68F1188F0EC}"/>
              </a:ext>
            </a:extLst>
          </p:cNvPr>
          <p:cNvSpPr txBox="1"/>
          <p:nvPr/>
        </p:nvSpPr>
        <p:spPr>
          <a:xfrm>
            <a:off x="838200" y="4676013"/>
            <a:ext cx="3706880" cy="27549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05256">
              <a:spcAft>
                <a:spcPts val="600"/>
              </a:spcAft>
              <a:defRPr/>
            </a:pPr>
            <a:r>
              <a:rPr lang="en-US" sz="1782" b="1" kern="1200">
                <a:solidFill>
                  <a:srgbClr val="252526"/>
                </a:solidFill>
                <a:latin typeface="Calibri"/>
                <a:ea typeface="+mn-ea"/>
                <a:cs typeface="Calibri"/>
              </a:rPr>
              <a:t>Municipalities</a:t>
            </a:r>
            <a:endParaRPr kumimoji="0" lang="en-US" sz="1800" b="1" i="0" u="none" strike="noStrike" kern="1200" cap="none" spc="0" normalizeH="0" baseline="0" noProof="0">
              <a:ln>
                <a:noFill/>
              </a:ln>
              <a:solidFill>
                <a:srgbClr val="252526"/>
              </a:solidFill>
              <a:effectLst/>
              <a:uLnTx/>
              <a:uFillTx/>
              <a:latin typeface="Calibri"/>
              <a:ea typeface="+mn-ea"/>
              <a:cs typeface="Calibri"/>
            </a:endParaRPr>
          </a:p>
        </p:txBody>
      </p:sp>
      <p:sp>
        <p:nvSpPr>
          <p:cNvPr id="10" name="TextBox 9">
            <a:extLst>
              <a:ext uri="{FF2B5EF4-FFF2-40B4-BE49-F238E27FC236}">
                <a16:creationId xmlns:a16="http://schemas.microsoft.com/office/drawing/2014/main" id="{D201D3B3-696A-98A7-29A4-90DF51A28EDB}"/>
              </a:ext>
            </a:extLst>
          </p:cNvPr>
          <p:cNvSpPr txBox="1"/>
          <p:nvPr/>
        </p:nvSpPr>
        <p:spPr>
          <a:xfrm>
            <a:off x="4328923" y="4687352"/>
            <a:ext cx="3706880" cy="27549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05256">
              <a:spcAft>
                <a:spcPts val="600"/>
              </a:spcAft>
              <a:defRPr/>
            </a:pPr>
            <a:r>
              <a:rPr lang="en-US" sz="1782" b="1" kern="1200">
                <a:solidFill>
                  <a:srgbClr val="252526"/>
                </a:solidFill>
                <a:latin typeface="Calibri"/>
                <a:ea typeface="+mn-ea"/>
                <a:cs typeface="Calibri"/>
              </a:rPr>
              <a:t>Business support </a:t>
            </a:r>
            <a:r>
              <a:rPr lang="en-US" sz="1782" b="1" kern="1200" err="1">
                <a:solidFill>
                  <a:srgbClr val="252526"/>
                </a:solidFill>
                <a:latin typeface="Calibri"/>
                <a:ea typeface="+mn-ea"/>
                <a:cs typeface="Calibri"/>
              </a:rPr>
              <a:t>organisations</a:t>
            </a:r>
            <a:endParaRPr kumimoji="0" lang="en-US" sz="1600" b="0" i="0" u="none" strike="noStrike" kern="1200" cap="none" spc="0" normalizeH="0" baseline="0" noProof="0">
              <a:ln>
                <a:noFill/>
              </a:ln>
              <a:solidFill>
                <a:srgbClr val="4B4B4D"/>
              </a:solidFill>
              <a:effectLst/>
              <a:uLnTx/>
              <a:uFillTx/>
              <a:latin typeface="Calibri"/>
              <a:ea typeface="+mn-ea"/>
              <a:cs typeface="Calibri"/>
            </a:endParaRPr>
          </a:p>
        </p:txBody>
      </p:sp>
      <p:sp>
        <p:nvSpPr>
          <p:cNvPr id="11" name="TextBox 10">
            <a:extLst>
              <a:ext uri="{FF2B5EF4-FFF2-40B4-BE49-F238E27FC236}">
                <a16:creationId xmlns:a16="http://schemas.microsoft.com/office/drawing/2014/main" id="{0D354110-68DD-A254-B709-B9B0C77FFB3D}"/>
              </a:ext>
            </a:extLst>
          </p:cNvPr>
          <p:cNvSpPr txBox="1"/>
          <p:nvPr/>
        </p:nvSpPr>
        <p:spPr>
          <a:xfrm>
            <a:off x="7646920" y="4687352"/>
            <a:ext cx="3706880" cy="55098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05256">
              <a:spcAft>
                <a:spcPts val="600"/>
              </a:spcAft>
              <a:defRPr/>
            </a:pPr>
            <a:r>
              <a:rPr lang="en-US" sz="1782" b="1" kern="1200">
                <a:solidFill>
                  <a:srgbClr val="252526"/>
                </a:solidFill>
                <a:latin typeface="Calibri"/>
                <a:ea typeface="+mn-ea"/>
                <a:cs typeface="Calibri"/>
              </a:rPr>
              <a:t>Non-governmental </a:t>
            </a:r>
            <a:br>
              <a:rPr lang="en-US" sz="1782" b="1" kern="1200">
                <a:solidFill>
                  <a:srgbClr val="4B4B4D"/>
                </a:solidFill>
                <a:latin typeface="Calibri"/>
                <a:ea typeface="+mn-ea"/>
                <a:cs typeface="Calibri"/>
              </a:rPr>
            </a:br>
            <a:r>
              <a:rPr lang="en-US" sz="1782" b="1" kern="1200" err="1">
                <a:solidFill>
                  <a:srgbClr val="252526"/>
                </a:solidFill>
                <a:latin typeface="Calibri"/>
                <a:ea typeface="+mn-ea"/>
                <a:cs typeface="Calibri"/>
              </a:rPr>
              <a:t>organisations</a:t>
            </a:r>
            <a:endParaRPr kumimoji="0" lang="en-US" sz="1600" b="0" i="0" u="none" strike="noStrike" kern="1200" cap="none" spc="0" normalizeH="0" baseline="0" noProof="0">
              <a:ln>
                <a:noFill/>
              </a:ln>
              <a:solidFill>
                <a:srgbClr val="4B4B4D"/>
              </a:solidFill>
              <a:effectLst/>
              <a:uLnTx/>
              <a:uFillTx/>
              <a:latin typeface="Calibri"/>
              <a:ea typeface="+mn-ea"/>
              <a:cs typeface="Calibri"/>
            </a:endParaRPr>
          </a:p>
        </p:txBody>
      </p:sp>
    </p:spTree>
    <p:extLst>
      <p:ext uri="{BB962C8B-B14F-4D97-AF65-F5344CB8AC3E}">
        <p14:creationId xmlns:p14="http://schemas.microsoft.com/office/powerpoint/2010/main" val="2544749662"/>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0E2841"/>
      </a:dk2>
      <a:lt2>
        <a:srgbClr val="E8E8E8"/>
      </a:lt2>
      <a:accent1>
        <a:srgbClr val="156082"/>
      </a:accent1>
      <a:accent2>
        <a:srgbClr val="376D49"/>
      </a:accent2>
      <a:accent3>
        <a:srgbClr val="196B24"/>
      </a:accent3>
      <a:accent4>
        <a:srgbClr val="B5ED9F"/>
      </a:accent4>
      <a:accent5>
        <a:srgbClr val="C19EB1"/>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35F3ED2A35A14B97EDA31D2F40FCDE" ma:contentTypeVersion="17" ma:contentTypeDescription="Create a new document." ma:contentTypeScope="" ma:versionID="b6b415d554ad305a0e16b817315d12e3">
  <xsd:schema xmlns:xsd="http://www.w3.org/2001/XMLSchema" xmlns:xs="http://www.w3.org/2001/XMLSchema" xmlns:p="http://schemas.microsoft.com/office/2006/metadata/properties" xmlns:ns2="2da55616-98f7-4513-b19b-6d69cbfa76a0" xmlns:ns3="34b97227-3fb5-4747-8a33-c975607737d7" targetNamespace="http://schemas.microsoft.com/office/2006/metadata/properties" ma:root="true" ma:fieldsID="f988f71864e56c66eab01b77aba270ee" ns2:_="" ns3:_="">
    <xsd:import namespace="2da55616-98f7-4513-b19b-6d69cbfa76a0"/>
    <xsd:import namespace="34b97227-3fb5-4747-8a33-c975607737d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a55616-98f7-4513-b19b-6d69cbfa76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5c97f61-c6bf-4175-83c8-8c6cdd8d609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b97227-3fb5-4747-8a33-c975607737d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476905e3-3448-4630-acbc-f4aace56b0d0}" ma:internalName="TaxCatchAll" ma:showField="CatchAllData" ma:web="34b97227-3fb5-4747-8a33-c97560773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da55616-98f7-4513-b19b-6d69cbfa76a0">
      <Terms xmlns="http://schemas.microsoft.com/office/infopath/2007/PartnerControls"/>
    </lcf76f155ced4ddcb4097134ff3c332f>
    <TaxCatchAll xmlns="34b97227-3fb5-4747-8a33-c975607737d7" xsi:nil="true"/>
  </documentManagement>
</p:properties>
</file>

<file path=customXml/itemProps1.xml><?xml version="1.0" encoding="utf-8"?>
<ds:datastoreItem xmlns:ds="http://schemas.openxmlformats.org/officeDocument/2006/customXml" ds:itemID="{EF1EA262-AA52-4DC7-9253-7B11A8882DE6}">
  <ds:schemaRefs>
    <ds:schemaRef ds:uri="http://schemas.microsoft.com/sharepoint/v3/contenttype/forms"/>
  </ds:schemaRefs>
</ds:datastoreItem>
</file>

<file path=customXml/itemProps2.xml><?xml version="1.0" encoding="utf-8"?>
<ds:datastoreItem xmlns:ds="http://schemas.openxmlformats.org/officeDocument/2006/customXml" ds:itemID="{794D831F-C5BA-4695-BB57-9784D3B35B2C}">
  <ds:schemaRefs>
    <ds:schemaRef ds:uri="2da55616-98f7-4513-b19b-6d69cbfa76a0"/>
    <ds:schemaRef ds:uri="34b97227-3fb5-4747-8a33-c975607737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808E075-0996-4DCD-80AA-FCE2B3513E0A}">
  <ds:schemaRefs>
    <ds:schemaRef ds:uri="2da55616-98f7-4513-b19b-6d69cbfa76a0"/>
    <ds:schemaRef ds:uri="34b97227-3fb5-4747-8a33-c975607737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TM03457444[[fn=Basis]]</Template>
  <TotalTime>0</TotalTime>
  <Words>1791</Words>
  <Application>Microsoft Office PowerPoint</Application>
  <PresentationFormat>Widescreen</PresentationFormat>
  <Paragraphs>149</Paragraphs>
  <Slides>21</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Aptos Display</vt:lpstr>
      <vt:lpstr>Arial</vt:lpstr>
      <vt:lpstr>Calibri</vt:lpstr>
      <vt:lpstr>Office Theme</vt:lpstr>
      <vt:lpstr>INSTRUCTIONS for this presentation</vt:lpstr>
      <vt:lpstr>PowerPoint Presentation</vt:lpstr>
      <vt:lpstr>PowerPoint Presentation</vt:lpstr>
      <vt:lpstr>PowerPoint Presentation</vt:lpstr>
      <vt:lpstr>PowerPoint Presentation</vt:lpstr>
      <vt:lpstr>PowerPoint Presentation</vt:lpstr>
      <vt:lpstr>PowerPoint Presentation</vt:lpstr>
      <vt:lpstr>Interreg Baltic Sea Region 2021 - 2027</vt:lpstr>
      <vt:lpstr>PowerPoint Presentation</vt:lpstr>
      <vt:lpstr>PowerPoint Presentation</vt:lpstr>
      <vt:lpstr>PowerPoint Presentation</vt:lpstr>
      <vt:lpstr>Why creatives and circular economy? </vt:lpstr>
      <vt:lpstr>Current challenges</vt:lpstr>
      <vt:lpstr>CCC activities</vt:lpstr>
      <vt:lpstr>Co-creation arena</vt:lpstr>
      <vt:lpstr>Business incubation</vt:lpstr>
      <vt:lpstr>Citizens’ engagement</vt:lpstr>
      <vt:lpstr>Strategy development</vt:lpstr>
      <vt:lpstr>Implementation of CCC activities</vt:lpstr>
      <vt:lpstr>Outputs and deliverables of the CCC project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this presentation</dc:title>
  <dc:creator>Indra  Levite</dc:creator>
  <cp:lastModifiedBy>Andra Jakoviča</cp:lastModifiedBy>
  <cp:revision>46</cp:revision>
  <dcterms:created xsi:type="dcterms:W3CDTF">2024-08-09T08:20:14Z</dcterms:created>
  <dcterms:modified xsi:type="dcterms:W3CDTF">2025-03-29T16:44:17Z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0x0101003235F3ED2A35A14B97EDA31D2F40FCDE</vt:lpwstr>
  </property>
  <property fmtid="{D5CDD505-2E9C-101B-9397-08002B2CF9AE}" pid="3" name="MediaServiceImageTags">
    <vt:lpwstr/>
  </property>
</Properties>
</file>